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http://customooxmlschemas.google.com/">
      <go:slidesCustomData xmlns:go="http://customooxmlschemas.google.com/" r:id="rId26" roundtripDataSignature="AMtx7mg/PNBYM3ilQPPDVs4Qq1UuzoLMe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customschemas.google.com/relationships/presentationmetadata" Target="metadata"/><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srrAwP1z6oQ"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30f68615db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g230f68615db_1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Journals about the animals in the </a:t>
            </a:r>
            <a:r>
              <a:rPr lang="en"/>
              <a:t>respective</a:t>
            </a:r>
            <a:r>
              <a:rPr lang="en"/>
              <a:t> zoos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Animal_classification, gene_species, &amp; species_journals  are connection tables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30f68615db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30f68615db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30f68615db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30f68615db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30f68615db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30f68615db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Google Shape;5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30bc251514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g230bc251514_0_3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https://www.youtube.com/watch?v=srrAwP1z6oQ</a:t>
            </a:r>
            <a:r>
              <a:rPr lang="en"/>
              <a:t> see how it can tie in</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2f93276c5e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2f93276c5e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1:14</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30f68615db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g230f68615db_1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Data of zoo animals per each zoo (3)</a:t>
            </a:r>
            <a:endParaRPr/>
          </a:p>
          <a:p>
            <a:pPr indent="0" lvl="0" marL="0" rtl="0" algn="l">
              <a:lnSpc>
                <a:spcPct val="100000"/>
              </a:lnSpc>
              <a:spcBef>
                <a:spcPts val="0"/>
              </a:spcBef>
              <a:spcAft>
                <a:spcPts val="0"/>
              </a:spcAft>
              <a:buSzPts val="1100"/>
              <a:buNone/>
            </a:pPr>
            <a:r>
              <a:rPr lang="en"/>
              <a:t>¼ main tables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Animals in zoos and their classifications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30f68615db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g230f68615db_1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Genes found in the animals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g230bc251514_0_27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g230bc251514_0_27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g230bc251514_0_2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g230bc251514_0_307"/>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g230bc251514_0_307"/>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g230bc251514_0_30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g230bc251514_0_3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g230bc251514_0_27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g230bc251514_0_2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g230bc251514_0_27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g230bc251514_0_27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g230bc251514_0_2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g230bc251514_0_28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g230bc251514_0_283"/>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g230bc251514_0_283"/>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g230bc251514_0_28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g230bc251514_0_28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g230bc251514_0_28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g230bc251514_0_291"/>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g230bc251514_0_291"/>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g230bc251514_0_29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g230bc251514_0_295"/>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g230bc251514_0_29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g230bc251514_0_29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g230bc251514_0_298"/>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g230bc251514_0_298"/>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g230bc251514_0_298"/>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g230bc251514_0_29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g230bc251514_0_304"/>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g230bc251514_0_30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g230bc251514_0_26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g230bc251514_0_26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g230bc251514_0_2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www.diagrams.net/blog/insert-sql" TargetMode="External"/><Relationship Id="rId4" Type="http://schemas.openxmlformats.org/officeDocument/2006/relationships/hyperlink" Target="https://www.ncbi.nlm.nih.gov/gene?term=%22Equus%20quagga%20boehmi%22%20%5BOrganism%5D%20OR%20%22Oxyura%20jamaicensis%22%20%5BOrganism%5D%20OR%20%22Ampeliceps%20coronatus%22%20%5BOrganism%5D%20OR%20%22Naja%20pallida%22%20%5BOrganism%5D%20OR%20%22Basiliscus%20plumifrons%22%20%5BOrganism%5D%20OR%20%22Aythya%20valisineria%22%20%5BOrganism%5D%20OR%20%22Dendrocygna%20bicolor%22%20%5BOrganism%5D%20OR%20%22Macrochelys%20temminckii%22%20%5BOrganism%5D%20OR%20%22Zalophus%20californianus%22%20%5BOrganism%5D%20OR%20%22Anser%20anser%22%20%5BOrganism%5D%20OR%20%22Erythrocebus%20patas%22%20%5BOrganism%5D%20OR%20%22Puma%20concolor%22%20%5BOrganism%5D%20OR%20%22Struthio%20camelus%22%20%5BOrganism%5D%20OR%20%22Phacochoerus%20sp.%22%20%5BOrganism%5D%20OR%20%22Leopardus%20pardalis%22%20%5BOrganism%5D%20OR%20%22Giraffa%20camelopardalis%20reticulata%22%20%5BOrganism%5D%20OR%20%22Trioceros%20melleri%22%20%5BOrganism%5D%20OR%20%22Leptailurus%20serval%22%20%5BOrganism%5D%20OR%20%22Coendou%20prehensilis%22%20%5BOrganism%5D%20OR%20%22Graptemys%20versa%22%20%5BOrganism%5D%20OR%20%22Lachesis%20stenophrys%22%20%5BOrganism%5D%20OR%20%22Bassariscus%20sumichrasti%22%20%5BOrganism%5D%20OR%20%22Python%20regius%22%20%5BOrganism%5D%20OR%20%22Leiothrix%20lutea%22%20%5BOrganism%5D%20OR%20%22Mycteria%20ibis%22%20%5BOrganism%5D%20OR%20%22Amazona%20finschi%22%20%5BOrganism%5D%20OR%20%22Panthera%20leo%22%20%" TargetMode="External"/><Relationship Id="rId10" Type="http://schemas.openxmlformats.org/officeDocument/2006/relationships/hyperlink" Target="http://theonlinezoo.com/pages/north_carolina_zoo.html" TargetMode="External"/><Relationship Id="rId9" Type="http://schemas.openxmlformats.org/officeDocument/2006/relationships/hyperlink" Target="http://theonlinezoo.com/pages/north_carolina_zoo.html" TargetMode="External"/><Relationship Id="rId5" Type="http://schemas.openxmlformats.org/officeDocument/2006/relationships/hyperlink" Target="https://genomics.senescence.info/species/index.html" TargetMode="External"/><Relationship Id="rId6" Type="http://schemas.openxmlformats.org/officeDocument/2006/relationships/hyperlink" Target="https://genomics.senescence.info/species/dataset.zip" TargetMode="External"/><Relationship Id="rId7" Type="http://schemas.openxmlformats.org/officeDocument/2006/relationships/hyperlink" Target="https://wildwelfare.org/zoo-animal-databases-associations/" TargetMode="External"/><Relationship Id="rId8" Type="http://schemas.openxmlformats.org/officeDocument/2006/relationships/hyperlink" Target="https://search.ebscohost.com/login.aspx?direct=true&amp;AuthType=shib&amp;db=fzh&amp;bquery=animal&amp;authtype=shib&amp;type=1&amp;searchMode=Standard&amp;site=ehost-live&amp;scope=site&amp;custid=s5822979"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jp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hyperlink" Target="http://www.youtube.com/watch?v=srrAwP1z6oQ" TargetMode="External"/><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
          <p:cNvSpPr txBox="1"/>
          <p:nvPr>
            <p:ph idx="1" type="subTitle"/>
          </p:nvPr>
        </p:nvSpPr>
        <p:spPr>
          <a:xfrm>
            <a:off x="3586500" y="2987075"/>
            <a:ext cx="4255500" cy="6954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ctr">
              <a:lnSpc>
                <a:spcPct val="100000"/>
              </a:lnSpc>
              <a:spcBef>
                <a:spcPts val="0"/>
              </a:spcBef>
              <a:spcAft>
                <a:spcPts val="0"/>
              </a:spcAft>
              <a:buSzPct val="100000"/>
              <a:buNone/>
            </a:pPr>
            <a:r>
              <a:rPr lang="en">
                <a:solidFill>
                  <a:schemeClr val="lt1"/>
                </a:solidFill>
              </a:rPr>
              <a:t>Group 4: Bo Haidara, Josh Mikombo, Jonathan Kim</a:t>
            </a:r>
            <a:endParaRPr>
              <a:solidFill>
                <a:schemeClr val="lt1"/>
              </a:solidFill>
            </a:endParaRPr>
          </a:p>
        </p:txBody>
      </p:sp>
      <p:pic>
        <p:nvPicPr>
          <p:cNvPr id="55" name="Google Shape;55;p1"/>
          <p:cNvPicPr preferRelativeResize="0"/>
          <p:nvPr/>
        </p:nvPicPr>
        <p:blipFill rotWithShape="1">
          <a:blip r:embed="rId4">
            <a:alphaModFix/>
          </a:blip>
          <a:srcRect b="22717" l="0" r="0" t="25791"/>
          <a:stretch/>
        </p:blipFill>
        <p:spPr>
          <a:xfrm>
            <a:off x="143284" y="4155450"/>
            <a:ext cx="2919654" cy="84562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077D2"/>
            </a:gs>
            <a:gs pos="100000">
              <a:srgbClr val="093153"/>
            </a:gs>
          </a:gsLst>
          <a:path path="circle">
            <a:fillToRect b="50%" l="50%" r="50%" t="50%"/>
          </a:path>
          <a:tileRect/>
        </a:gradFill>
      </p:bgPr>
    </p:bg>
    <p:spTree>
      <p:nvGrpSpPr>
        <p:cNvPr id="113" name="Shape 113"/>
        <p:cNvGrpSpPr/>
        <p:nvPr/>
      </p:nvGrpSpPr>
      <p:grpSpPr>
        <a:xfrm>
          <a:off x="0" y="0"/>
          <a:ext cx="0" cy="0"/>
          <a:chOff x="0" y="0"/>
          <a:chExt cx="0" cy="0"/>
        </a:xfrm>
      </p:grpSpPr>
      <p:sp>
        <p:nvSpPr>
          <p:cNvPr id="114" name="Google Shape;114;g230f68615db_1_42"/>
          <p:cNvSpPr txBox="1"/>
          <p:nvPr>
            <p:ph type="title"/>
          </p:nvPr>
        </p:nvSpPr>
        <p:spPr>
          <a:xfrm>
            <a:off x="311700" y="758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u="sng">
                <a:solidFill>
                  <a:schemeClr val="lt1"/>
                </a:solidFill>
              </a:rPr>
              <a:t>Journals</a:t>
            </a:r>
            <a:r>
              <a:rPr b="1" lang="en" u="sng">
                <a:solidFill>
                  <a:schemeClr val="lt1"/>
                </a:solidFill>
              </a:rPr>
              <a:t> Stored Data</a:t>
            </a:r>
            <a:endParaRPr b="1" u="sng">
              <a:solidFill>
                <a:schemeClr val="lt1"/>
              </a:solidFill>
            </a:endParaRPr>
          </a:p>
        </p:txBody>
      </p:sp>
      <p:sp>
        <p:nvSpPr>
          <p:cNvPr id="115" name="Google Shape;115;g230f68615db_1_42"/>
          <p:cNvSpPr txBox="1"/>
          <p:nvPr>
            <p:ph idx="4294967295"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457200" rtl="0" algn="l">
              <a:lnSpc>
                <a:spcPct val="115000"/>
              </a:lnSpc>
              <a:spcBef>
                <a:spcPts val="0"/>
              </a:spcBef>
              <a:spcAft>
                <a:spcPts val="0"/>
              </a:spcAft>
              <a:buNone/>
            </a:pPr>
            <a:r>
              <a:t/>
            </a:r>
            <a:endParaRPr sz="1200">
              <a:solidFill>
                <a:schemeClr val="lt1"/>
              </a:solidFill>
            </a:endParaRPr>
          </a:p>
          <a:p>
            <a:pPr indent="0" lvl="0" marL="0" rtl="0" algn="l">
              <a:lnSpc>
                <a:spcPct val="115000"/>
              </a:lnSpc>
              <a:spcBef>
                <a:spcPts val="500"/>
              </a:spcBef>
              <a:spcAft>
                <a:spcPts val="1200"/>
              </a:spcAft>
              <a:buSzPts val="1800"/>
              <a:buNone/>
            </a:pPr>
            <a:r>
              <a:t/>
            </a:r>
            <a:endParaRPr/>
          </a:p>
        </p:txBody>
      </p:sp>
      <p:pic>
        <p:nvPicPr>
          <p:cNvPr id="116" name="Google Shape;116;g230f68615db_1_42"/>
          <p:cNvPicPr preferRelativeResize="0"/>
          <p:nvPr/>
        </p:nvPicPr>
        <p:blipFill>
          <a:blip r:embed="rId3">
            <a:alphaModFix/>
          </a:blip>
          <a:stretch>
            <a:fillRect/>
          </a:stretch>
        </p:blipFill>
        <p:spPr>
          <a:xfrm>
            <a:off x="311700" y="648525"/>
            <a:ext cx="8520602" cy="4175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077D2"/>
            </a:gs>
            <a:gs pos="100000">
              <a:srgbClr val="093153"/>
            </a:gs>
          </a:gsLst>
          <a:path path="circle">
            <a:fillToRect b="50%" l="50%" r="50%" t="50%"/>
          </a:path>
          <a:tileRect/>
        </a:gradFill>
      </p:bgPr>
    </p:bg>
    <p:spTree>
      <p:nvGrpSpPr>
        <p:cNvPr id="120" name="Shape 120"/>
        <p:cNvGrpSpPr/>
        <p:nvPr/>
      </p:nvGrpSpPr>
      <p:grpSpPr>
        <a:xfrm>
          <a:off x="0" y="0"/>
          <a:ext cx="0" cy="0"/>
          <a:chOff x="0" y="0"/>
          <a:chExt cx="0" cy="0"/>
        </a:xfrm>
      </p:grpSpPr>
      <p:sp>
        <p:nvSpPr>
          <p:cNvPr id="121" name="Google Shape;121;p8"/>
          <p:cNvSpPr txBox="1"/>
          <p:nvPr>
            <p:ph type="title"/>
          </p:nvPr>
        </p:nvSpPr>
        <p:spPr>
          <a:xfrm>
            <a:off x="311700" y="2833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u="sng">
                <a:solidFill>
                  <a:schemeClr val="lt1"/>
                </a:solidFill>
              </a:rPr>
              <a:t>Artemis </a:t>
            </a:r>
            <a:r>
              <a:rPr b="1" lang="en" u="sng">
                <a:solidFill>
                  <a:schemeClr val="lt1"/>
                </a:solidFill>
              </a:rPr>
              <a:t>Entity-Relationship (AER)</a:t>
            </a:r>
            <a:endParaRPr b="1" u="sng">
              <a:solidFill>
                <a:schemeClr val="lt1"/>
              </a:solidFill>
            </a:endParaRPr>
          </a:p>
        </p:txBody>
      </p:sp>
      <p:pic>
        <p:nvPicPr>
          <p:cNvPr id="122" name="Google Shape;122;p8"/>
          <p:cNvPicPr preferRelativeResize="0"/>
          <p:nvPr/>
        </p:nvPicPr>
        <p:blipFill rotWithShape="1">
          <a:blip r:embed="rId3">
            <a:alphaModFix/>
          </a:blip>
          <a:srcRect b="0" l="0" r="0" t="0"/>
          <a:stretch/>
        </p:blipFill>
        <p:spPr>
          <a:xfrm>
            <a:off x="349725" y="1203625"/>
            <a:ext cx="8444550" cy="3628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077D2"/>
            </a:gs>
            <a:gs pos="100000">
              <a:srgbClr val="093153"/>
            </a:gs>
          </a:gsLst>
          <a:path path="circle">
            <a:fillToRect b="50%" l="50%" r="50%" t="50%"/>
          </a:path>
          <a:tileRect/>
        </a:gradFill>
      </p:bgPr>
    </p:bg>
    <p:spTree>
      <p:nvGrpSpPr>
        <p:cNvPr id="126" name="Shape 126"/>
        <p:cNvGrpSpPr/>
        <p:nvPr/>
      </p:nvGrpSpPr>
      <p:grpSpPr>
        <a:xfrm>
          <a:off x="0" y="0"/>
          <a:ext cx="0" cy="0"/>
          <a:chOff x="0" y="0"/>
          <a:chExt cx="0" cy="0"/>
        </a:xfrm>
      </p:grpSpPr>
      <p:sp>
        <p:nvSpPr>
          <p:cNvPr id="127" name="Google Shape;127;p9"/>
          <p:cNvSpPr txBox="1"/>
          <p:nvPr>
            <p:ph type="title"/>
          </p:nvPr>
        </p:nvSpPr>
        <p:spPr>
          <a:xfrm>
            <a:off x="311700" y="3192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u="sng">
                <a:solidFill>
                  <a:schemeClr val="lt1"/>
                </a:solidFill>
              </a:rPr>
              <a:t>Typical Queries and Results - Ex I</a:t>
            </a:r>
            <a:endParaRPr b="1" u="sng">
              <a:solidFill>
                <a:schemeClr val="lt1"/>
              </a:solidFill>
            </a:endParaRPr>
          </a:p>
        </p:txBody>
      </p:sp>
      <p:sp>
        <p:nvSpPr>
          <p:cNvPr id="128" name="Google Shape;128;p9"/>
          <p:cNvSpPr txBox="1"/>
          <p:nvPr>
            <p:ph idx="1" type="body"/>
          </p:nvPr>
        </p:nvSpPr>
        <p:spPr>
          <a:xfrm>
            <a:off x="311700" y="891975"/>
            <a:ext cx="8520600" cy="4030200"/>
          </a:xfrm>
          <a:prstGeom prst="rect">
            <a:avLst/>
          </a:prstGeom>
          <a:noFill/>
          <a:ln>
            <a:noFill/>
          </a:ln>
        </p:spPr>
        <p:txBody>
          <a:bodyPr anchorCtr="0" anchor="t" bIns="91425" lIns="91425" spcFirstLastPara="1" rIns="91425" wrap="square" tIns="91425">
            <a:normAutofit fontScale="70000"/>
          </a:bodyPr>
          <a:lstStyle/>
          <a:p>
            <a:pPr indent="0" lvl="0" marL="0" rtl="0" algn="l">
              <a:lnSpc>
                <a:spcPct val="115000"/>
              </a:lnSpc>
              <a:spcBef>
                <a:spcPts val="0"/>
              </a:spcBef>
              <a:spcAft>
                <a:spcPts val="0"/>
              </a:spcAft>
              <a:buNone/>
            </a:pPr>
            <a:r>
              <a:rPr i="1" lang="en" sz="2000">
                <a:solidFill>
                  <a:schemeClr val="lt1"/>
                </a:solidFill>
              </a:rPr>
              <a:t>Query to list the top 5 journals that published articles on a given species:</a:t>
            </a:r>
            <a:endParaRPr i="1" sz="2000">
              <a:solidFill>
                <a:schemeClr val="lt1"/>
              </a:solidFill>
            </a:endParaRPr>
          </a:p>
          <a:p>
            <a:pPr indent="-304165" lvl="0" marL="457200" rtl="0" algn="l">
              <a:lnSpc>
                <a:spcPct val="115000"/>
              </a:lnSpc>
              <a:spcBef>
                <a:spcPts val="0"/>
              </a:spcBef>
              <a:spcAft>
                <a:spcPts val="0"/>
              </a:spcAft>
              <a:buClr>
                <a:schemeClr val="lt1"/>
              </a:buClr>
              <a:buSzPct val="100000"/>
              <a:buChar char="●"/>
            </a:pPr>
            <a:r>
              <a:rPr lang="en" sz="1700">
                <a:solidFill>
                  <a:schemeClr val="lt1"/>
                </a:solidFill>
              </a:rPr>
              <a:t>SELECT DISTINCT j.pmid, j.title, j.authors, j.citation, j.first_author, j.journal_book, j.publication_year, j.create_date, j.pmcid, j.nihmsid, j.doi</a:t>
            </a:r>
            <a:endParaRPr sz="1700">
              <a:solidFill>
                <a:schemeClr val="lt1"/>
              </a:solidFill>
            </a:endParaRPr>
          </a:p>
          <a:p>
            <a:pPr indent="-304165" lvl="0" marL="457200" rtl="0" algn="l">
              <a:lnSpc>
                <a:spcPct val="115000"/>
              </a:lnSpc>
              <a:spcBef>
                <a:spcPts val="0"/>
              </a:spcBef>
              <a:spcAft>
                <a:spcPts val="0"/>
              </a:spcAft>
              <a:buClr>
                <a:schemeClr val="lt1"/>
              </a:buClr>
              <a:buSzPct val="100000"/>
              <a:buChar char="●"/>
            </a:pPr>
            <a:r>
              <a:rPr lang="en" sz="1700">
                <a:solidFill>
                  <a:schemeClr val="lt1"/>
                </a:solidFill>
              </a:rPr>
              <a:t>FROM journals j</a:t>
            </a:r>
            <a:endParaRPr sz="1700">
              <a:solidFill>
                <a:schemeClr val="lt1"/>
              </a:solidFill>
            </a:endParaRPr>
          </a:p>
          <a:p>
            <a:pPr indent="-304165" lvl="0" marL="457200" rtl="0" algn="l">
              <a:lnSpc>
                <a:spcPct val="115000"/>
              </a:lnSpc>
              <a:spcBef>
                <a:spcPts val="0"/>
              </a:spcBef>
              <a:spcAft>
                <a:spcPts val="0"/>
              </a:spcAft>
              <a:buClr>
                <a:schemeClr val="lt1"/>
              </a:buClr>
              <a:buSzPct val="100000"/>
              <a:buChar char="●"/>
            </a:pPr>
            <a:r>
              <a:rPr lang="en" sz="1700">
                <a:solidFill>
                  <a:schemeClr val="lt1"/>
                </a:solidFill>
              </a:rPr>
              <a:t>JOIN species_journals sj ON j.pmid = sj.pmid</a:t>
            </a:r>
            <a:endParaRPr sz="1700">
              <a:solidFill>
                <a:schemeClr val="lt1"/>
              </a:solidFill>
            </a:endParaRPr>
          </a:p>
          <a:p>
            <a:pPr indent="-304165" lvl="0" marL="457200" rtl="0" algn="l">
              <a:lnSpc>
                <a:spcPct val="115000"/>
              </a:lnSpc>
              <a:spcBef>
                <a:spcPts val="0"/>
              </a:spcBef>
              <a:spcAft>
                <a:spcPts val="0"/>
              </a:spcAft>
              <a:buClr>
                <a:schemeClr val="lt1"/>
              </a:buClr>
              <a:buSzPct val="100000"/>
              <a:buChar char="●"/>
            </a:pPr>
            <a:r>
              <a:rPr lang="en" sz="1700">
                <a:solidFill>
                  <a:schemeClr val="lt1"/>
                </a:solidFill>
              </a:rPr>
              <a:t>JOIN zooanimals za ON sj.auto_id = za.auto_id</a:t>
            </a:r>
            <a:endParaRPr sz="1700">
              <a:solidFill>
                <a:schemeClr val="lt1"/>
              </a:solidFill>
            </a:endParaRPr>
          </a:p>
          <a:p>
            <a:pPr indent="-304165" lvl="0" marL="457200" rtl="0" algn="l">
              <a:lnSpc>
                <a:spcPct val="115000"/>
              </a:lnSpc>
              <a:spcBef>
                <a:spcPts val="0"/>
              </a:spcBef>
              <a:spcAft>
                <a:spcPts val="0"/>
              </a:spcAft>
              <a:buClr>
                <a:schemeClr val="lt1"/>
              </a:buClr>
              <a:buSzPct val="100000"/>
              <a:buChar char="●"/>
            </a:pPr>
            <a:r>
              <a:rPr lang="en" sz="1700">
                <a:solidFill>
                  <a:schemeClr val="lt1"/>
                </a:solidFill>
              </a:rPr>
              <a:t>WHERE LOWER(j.title) LIKE '%panthera leo%'</a:t>
            </a:r>
            <a:endParaRPr sz="1700">
              <a:solidFill>
                <a:schemeClr val="lt1"/>
              </a:solidFill>
            </a:endParaRPr>
          </a:p>
          <a:p>
            <a:pPr indent="-304165" lvl="0" marL="457200" rtl="0" algn="l">
              <a:lnSpc>
                <a:spcPct val="115000"/>
              </a:lnSpc>
              <a:spcBef>
                <a:spcPts val="0"/>
              </a:spcBef>
              <a:spcAft>
                <a:spcPts val="0"/>
              </a:spcAft>
              <a:buClr>
                <a:schemeClr val="lt1"/>
              </a:buClr>
              <a:buSzPct val="100000"/>
              <a:buChar char="●"/>
            </a:pPr>
            <a:r>
              <a:rPr lang="en" sz="1700">
                <a:solidFill>
                  <a:schemeClr val="lt1"/>
                </a:solidFill>
              </a:rPr>
              <a:t>ORDER BY j.publication_year DESC LIMIT 5;</a:t>
            </a:r>
            <a:endParaRPr sz="1700">
              <a:solidFill>
                <a:schemeClr val="lt1"/>
              </a:solidFill>
            </a:endParaRPr>
          </a:p>
          <a:p>
            <a:pPr indent="-304165" lvl="1" marL="914400" rtl="0" algn="l">
              <a:lnSpc>
                <a:spcPct val="115000"/>
              </a:lnSpc>
              <a:spcBef>
                <a:spcPts val="0"/>
              </a:spcBef>
              <a:spcAft>
                <a:spcPts val="0"/>
              </a:spcAft>
              <a:buClr>
                <a:schemeClr val="lt1"/>
              </a:buClr>
              <a:buSzPct val="100000"/>
              <a:buChar char="○"/>
            </a:pPr>
            <a:r>
              <a:rPr b="1" lang="en" sz="1700">
                <a:solidFill>
                  <a:schemeClr val="lt1"/>
                </a:solidFill>
              </a:rPr>
              <a:t>Result:</a:t>
            </a:r>
            <a:endParaRPr b="1" sz="1700">
              <a:solidFill>
                <a:schemeClr val="lt1"/>
              </a:solidFill>
            </a:endParaRPr>
          </a:p>
          <a:p>
            <a:pPr indent="-304164" lvl="2" marL="1371600" rtl="0" algn="l">
              <a:lnSpc>
                <a:spcPct val="115000"/>
              </a:lnSpc>
              <a:spcBef>
                <a:spcPts val="0"/>
              </a:spcBef>
              <a:spcAft>
                <a:spcPts val="0"/>
              </a:spcAft>
              <a:buClr>
                <a:schemeClr val="lt1"/>
              </a:buClr>
              <a:buSzPct val="100000"/>
              <a:buChar char="■"/>
            </a:pPr>
            <a:r>
              <a:rPr lang="en" sz="1700">
                <a:solidFill>
                  <a:schemeClr val="lt1"/>
                </a:solidFill>
              </a:rPr>
              <a:t>Endometrial hyperplasia and pyometra in captive lions (Panthera leo) and tigers (Panthera tigris)</a:t>
            </a:r>
            <a:endParaRPr sz="1700">
              <a:solidFill>
                <a:schemeClr val="lt1"/>
              </a:solidFill>
            </a:endParaRPr>
          </a:p>
          <a:p>
            <a:pPr indent="-304164" lvl="2" marL="1371600" rtl="0" algn="l">
              <a:lnSpc>
                <a:spcPct val="115000"/>
              </a:lnSpc>
              <a:spcBef>
                <a:spcPts val="0"/>
              </a:spcBef>
              <a:spcAft>
                <a:spcPts val="0"/>
              </a:spcAft>
              <a:buClr>
                <a:schemeClr val="lt1"/>
              </a:buClr>
              <a:buSzPct val="100000"/>
              <a:buChar char="■"/>
            </a:pPr>
            <a:r>
              <a:rPr lang="en" sz="1700">
                <a:solidFill>
                  <a:schemeClr val="lt1"/>
                </a:solidFill>
              </a:rPr>
              <a:t>SARS-COV-2 INFECTION AND LONGITUDINAL FECAL SCREENING IN MALAYAN TIGERS (PANTHERA TIGRIS JACKSONI), AMUR TIGERS (PANTHERA TIGRIS ALTAICA ), AND AFRICAN LIONS (PANTHERA LEO KRUGERI) AT THE BRONX ZOO, NEW YORK, USA</a:t>
            </a:r>
            <a:endParaRPr sz="1700">
              <a:solidFill>
                <a:schemeClr val="lt1"/>
              </a:solidFill>
            </a:endParaRPr>
          </a:p>
          <a:p>
            <a:pPr indent="-304164" lvl="2" marL="1371600" rtl="0" algn="l">
              <a:lnSpc>
                <a:spcPct val="115000"/>
              </a:lnSpc>
              <a:spcBef>
                <a:spcPts val="0"/>
              </a:spcBef>
              <a:spcAft>
                <a:spcPts val="0"/>
              </a:spcAft>
              <a:buClr>
                <a:schemeClr val="lt1"/>
              </a:buClr>
              <a:buSzPct val="100000"/>
              <a:buChar char="■"/>
            </a:pPr>
            <a:r>
              <a:rPr lang="en" sz="1700">
                <a:solidFill>
                  <a:schemeClr val="lt1"/>
                </a:solidFill>
              </a:rPr>
              <a:t>FIRST REPORT OF ENTEROCYTOZOON BIENEUSI FROM AN AFRICAN LION (PANTHERA LEO) IN A ZOO IN THE REPUBLIC OF KOREA</a:t>
            </a:r>
            <a:endParaRPr sz="1700">
              <a:solidFill>
                <a:schemeClr val="lt1"/>
              </a:solidFill>
            </a:endParaRPr>
          </a:p>
          <a:p>
            <a:pPr indent="-304164" lvl="2" marL="1371600" rtl="0" algn="l">
              <a:lnSpc>
                <a:spcPct val="115000"/>
              </a:lnSpc>
              <a:spcBef>
                <a:spcPts val="0"/>
              </a:spcBef>
              <a:spcAft>
                <a:spcPts val="0"/>
              </a:spcAft>
              <a:buClr>
                <a:schemeClr val="lt1"/>
              </a:buClr>
              <a:buSzPct val="100000"/>
              <a:buChar char="■"/>
            </a:pPr>
            <a:r>
              <a:rPr lang="en" sz="1700">
                <a:solidFill>
                  <a:schemeClr val="lt1"/>
                </a:solidFill>
              </a:rPr>
              <a:t>Monitoring Natural SARS-CoV-2 Infection in Lions (Panthera leo) at the Barcelona Zoo: Viral Dynamics and Host Responses</a:t>
            </a:r>
            <a:endParaRPr sz="1700">
              <a:solidFill>
                <a:schemeClr val="lt1"/>
              </a:solidFill>
            </a:endParaRPr>
          </a:p>
          <a:p>
            <a:pPr indent="-304164" lvl="2" marL="1371600" rtl="0" algn="l">
              <a:lnSpc>
                <a:spcPct val="115000"/>
              </a:lnSpc>
              <a:spcBef>
                <a:spcPts val="0"/>
              </a:spcBef>
              <a:spcAft>
                <a:spcPts val="0"/>
              </a:spcAft>
              <a:buClr>
                <a:schemeClr val="lt1"/>
              </a:buClr>
              <a:buSzPct val="100000"/>
              <a:buChar char="■"/>
            </a:pPr>
            <a:r>
              <a:rPr lang="en" sz="1700">
                <a:solidFill>
                  <a:schemeClr val="lt1"/>
                </a:solidFill>
              </a:rPr>
              <a:t>Successful unilateral vasectomy reversal in a lion (Panthera leo)</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077D2"/>
            </a:gs>
            <a:gs pos="100000">
              <a:srgbClr val="093153"/>
            </a:gs>
          </a:gsLst>
          <a:path path="circle">
            <a:fillToRect b="50%" l="50%" r="50%" t="50%"/>
          </a:path>
          <a:tileRect/>
        </a:gradFill>
      </p:bgPr>
    </p:bg>
    <p:spTree>
      <p:nvGrpSpPr>
        <p:cNvPr id="132" name="Shape 132"/>
        <p:cNvGrpSpPr/>
        <p:nvPr/>
      </p:nvGrpSpPr>
      <p:grpSpPr>
        <a:xfrm>
          <a:off x="0" y="0"/>
          <a:ext cx="0" cy="0"/>
          <a:chOff x="0" y="0"/>
          <a:chExt cx="0" cy="0"/>
        </a:xfrm>
      </p:grpSpPr>
      <p:sp>
        <p:nvSpPr>
          <p:cNvPr id="133" name="Google Shape;133;g230f68615db_1_19"/>
          <p:cNvSpPr txBox="1"/>
          <p:nvPr>
            <p:ph type="title"/>
          </p:nvPr>
        </p:nvSpPr>
        <p:spPr>
          <a:xfrm>
            <a:off x="311700" y="51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u="sng">
                <a:solidFill>
                  <a:schemeClr val="lt1"/>
                </a:solidFill>
              </a:rPr>
              <a:t>Query 1</a:t>
            </a:r>
            <a:endParaRPr u="sng">
              <a:solidFill>
                <a:schemeClr val="lt1"/>
              </a:solidFill>
            </a:endParaRPr>
          </a:p>
        </p:txBody>
      </p:sp>
      <p:pic>
        <p:nvPicPr>
          <p:cNvPr id="134" name="Google Shape;134;g230f68615db_1_19"/>
          <p:cNvPicPr preferRelativeResize="0"/>
          <p:nvPr/>
        </p:nvPicPr>
        <p:blipFill>
          <a:blip r:embed="rId3">
            <a:alphaModFix/>
          </a:blip>
          <a:stretch>
            <a:fillRect/>
          </a:stretch>
        </p:blipFill>
        <p:spPr>
          <a:xfrm>
            <a:off x="152400" y="776125"/>
            <a:ext cx="8839204" cy="308595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077D2"/>
            </a:gs>
            <a:gs pos="100000">
              <a:srgbClr val="093153"/>
            </a:gs>
          </a:gsLst>
          <a:path path="circle">
            <a:fillToRect b="50%" l="50%" r="50%" t="50%"/>
          </a:path>
          <a:tileRect/>
        </a:gradFill>
      </p:bgPr>
    </p:bg>
    <p:spTree>
      <p:nvGrpSpPr>
        <p:cNvPr id="138" name="Shape 138"/>
        <p:cNvGrpSpPr/>
        <p:nvPr/>
      </p:nvGrpSpPr>
      <p:grpSpPr>
        <a:xfrm>
          <a:off x="0" y="0"/>
          <a:ext cx="0" cy="0"/>
          <a:chOff x="0" y="0"/>
          <a:chExt cx="0" cy="0"/>
        </a:xfrm>
      </p:grpSpPr>
      <p:sp>
        <p:nvSpPr>
          <p:cNvPr id="139" name="Google Shape;139;p10"/>
          <p:cNvSpPr txBox="1"/>
          <p:nvPr>
            <p:ph type="title"/>
          </p:nvPr>
        </p:nvSpPr>
        <p:spPr>
          <a:xfrm>
            <a:off x="311700" y="3192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u="sng">
                <a:solidFill>
                  <a:schemeClr val="lt1"/>
                </a:solidFill>
              </a:rPr>
              <a:t>Typical Queries and Results - Ex II</a:t>
            </a:r>
            <a:endParaRPr b="1" u="sng">
              <a:solidFill>
                <a:schemeClr val="lt1"/>
              </a:solidFill>
            </a:endParaRPr>
          </a:p>
        </p:txBody>
      </p:sp>
      <p:sp>
        <p:nvSpPr>
          <p:cNvPr id="140" name="Google Shape;140;p10"/>
          <p:cNvSpPr txBox="1"/>
          <p:nvPr>
            <p:ph idx="1" type="body"/>
          </p:nvPr>
        </p:nvSpPr>
        <p:spPr>
          <a:xfrm>
            <a:off x="311700" y="1020800"/>
            <a:ext cx="8520600" cy="3901500"/>
          </a:xfrm>
          <a:prstGeom prst="rect">
            <a:avLst/>
          </a:prstGeom>
          <a:noFill/>
          <a:ln>
            <a:noFill/>
          </a:ln>
        </p:spPr>
        <p:txBody>
          <a:bodyPr anchorCtr="0" anchor="t" bIns="91425" lIns="91425" spcFirstLastPara="1" rIns="91425" wrap="square" tIns="91425">
            <a:normAutofit fontScale="92500" lnSpcReduction="10000"/>
          </a:bodyPr>
          <a:lstStyle/>
          <a:p>
            <a:pPr indent="0" lvl="0" marL="0" rtl="0" algn="l">
              <a:lnSpc>
                <a:spcPct val="115000"/>
              </a:lnSpc>
              <a:spcBef>
                <a:spcPts val="0"/>
              </a:spcBef>
              <a:spcAft>
                <a:spcPts val="0"/>
              </a:spcAft>
              <a:buNone/>
            </a:pPr>
            <a:r>
              <a:rPr i="1" lang="en" sz="2000">
                <a:solidFill>
                  <a:schemeClr val="lt1"/>
                </a:solidFill>
              </a:rPr>
              <a:t>Query to list an animal’s genes that are associated with a certain disease:</a:t>
            </a:r>
            <a:endParaRPr i="1" sz="2000">
              <a:solidFill>
                <a:schemeClr val="lt1"/>
              </a:solidFill>
            </a:endParaRPr>
          </a:p>
          <a:p>
            <a:pPr indent="-340201" lvl="0" marL="457200" rtl="0" algn="l">
              <a:lnSpc>
                <a:spcPct val="115000"/>
              </a:lnSpc>
              <a:spcBef>
                <a:spcPts val="0"/>
              </a:spcBef>
              <a:spcAft>
                <a:spcPts val="0"/>
              </a:spcAft>
              <a:buClr>
                <a:schemeClr val="lt1"/>
              </a:buClr>
              <a:buSzPct val="100000"/>
              <a:buChar char="●"/>
            </a:pPr>
            <a:r>
              <a:rPr lang="en" sz="1900">
                <a:solidFill>
                  <a:schemeClr val="lt1"/>
                </a:solidFill>
              </a:rPr>
              <a:t>SELECT DISTINCT g.geneid, g.symbol, g.description, g.chromosome</a:t>
            </a:r>
            <a:endParaRPr sz="1900">
              <a:solidFill>
                <a:schemeClr val="lt1"/>
              </a:solidFill>
            </a:endParaRPr>
          </a:p>
          <a:p>
            <a:pPr indent="-340201" lvl="0" marL="457200" rtl="0" algn="l">
              <a:lnSpc>
                <a:spcPct val="115000"/>
              </a:lnSpc>
              <a:spcBef>
                <a:spcPts val="0"/>
              </a:spcBef>
              <a:spcAft>
                <a:spcPts val="0"/>
              </a:spcAft>
              <a:buClr>
                <a:schemeClr val="lt1"/>
              </a:buClr>
              <a:buSzPct val="100000"/>
              <a:buChar char="●"/>
            </a:pPr>
            <a:r>
              <a:rPr lang="en" sz="1900">
                <a:solidFill>
                  <a:schemeClr val="lt1"/>
                </a:solidFill>
              </a:rPr>
              <a:t>FROM genes g</a:t>
            </a:r>
            <a:endParaRPr sz="1900">
              <a:solidFill>
                <a:schemeClr val="lt1"/>
              </a:solidFill>
            </a:endParaRPr>
          </a:p>
          <a:p>
            <a:pPr indent="-340201" lvl="0" marL="457200" rtl="0" algn="l">
              <a:lnSpc>
                <a:spcPct val="115000"/>
              </a:lnSpc>
              <a:spcBef>
                <a:spcPts val="0"/>
              </a:spcBef>
              <a:spcAft>
                <a:spcPts val="0"/>
              </a:spcAft>
              <a:buClr>
                <a:schemeClr val="lt1"/>
              </a:buClr>
              <a:buSzPct val="100000"/>
              <a:buChar char="●"/>
            </a:pPr>
            <a:r>
              <a:rPr lang="en" sz="1900">
                <a:solidFill>
                  <a:schemeClr val="lt1"/>
                </a:solidFill>
              </a:rPr>
              <a:t>JOIN gene_species gs ON g.geneid = gs.geneid</a:t>
            </a:r>
            <a:endParaRPr sz="1900">
              <a:solidFill>
                <a:schemeClr val="lt1"/>
              </a:solidFill>
            </a:endParaRPr>
          </a:p>
          <a:p>
            <a:pPr indent="-340201" lvl="0" marL="457200" rtl="0" algn="l">
              <a:lnSpc>
                <a:spcPct val="115000"/>
              </a:lnSpc>
              <a:spcBef>
                <a:spcPts val="0"/>
              </a:spcBef>
              <a:spcAft>
                <a:spcPts val="0"/>
              </a:spcAft>
              <a:buClr>
                <a:schemeClr val="lt1"/>
              </a:buClr>
              <a:buSzPct val="100000"/>
              <a:buChar char="●"/>
            </a:pPr>
            <a:r>
              <a:rPr lang="en" sz="1900">
                <a:solidFill>
                  <a:schemeClr val="lt1"/>
                </a:solidFill>
              </a:rPr>
              <a:t>JOIN zooanimals za ON gs.auto_id = za.auto_id</a:t>
            </a:r>
            <a:endParaRPr sz="1900">
              <a:solidFill>
                <a:schemeClr val="lt1"/>
              </a:solidFill>
            </a:endParaRPr>
          </a:p>
          <a:p>
            <a:pPr indent="-340201" lvl="0" marL="457200" rtl="0" algn="l">
              <a:lnSpc>
                <a:spcPct val="115000"/>
              </a:lnSpc>
              <a:spcBef>
                <a:spcPts val="0"/>
              </a:spcBef>
              <a:spcAft>
                <a:spcPts val="0"/>
              </a:spcAft>
              <a:buClr>
                <a:schemeClr val="lt1"/>
              </a:buClr>
              <a:buSzPct val="100000"/>
              <a:buChar char="●"/>
            </a:pPr>
            <a:r>
              <a:rPr lang="en" sz="1900">
                <a:solidFill>
                  <a:schemeClr val="lt1"/>
                </a:solidFill>
              </a:rPr>
              <a:t>WHERE (LOWER(g.description) LIKE '%cancer%'</a:t>
            </a:r>
            <a:endParaRPr sz="1900">
              <a:solidFill>
                <a:schemeClr val="lt1"/>
              </a:solidFill>
            </a:endParaRPr>
          </a:p>
          <a:p>
            <a:pPr indent="-340201" lvl="0" marL="457200" rtl="0" algn="l">
              <a:lnSpc>
                <a:spcPct val="115000"/>
              </a:lnSpc>
              <a:spcBef>
                <a:spcPts val="0"/>
              </a:spcBef>
              <a:spcAft>
                <a:spcPts val="0"/>
              </a:spcAft>
              <a:buClr>
                <a:schemeClr val="lt1"/>
              </a:buClr>
              <a:buSzPct val="100000"/>
              <a:buChar char="●"/>
            </a:pPr>
            <a:r>
              <a:rPr lang="en" sz="1900">
                <a:solidFill>
                  <a:schemeClr val="lt1"/>
                </a:solidFill>
              </a:rPr>
              <a:t>       OR LOWER(g.other_designations) LIKE '%cancer%')</a:t>
            </a:r>
            <a:endParaRPr sz="1900">
              <a:solidFill>
                <a:schemeClr val="lt1"/>
              </a:solidFill>
            </a:endParaRPr>
          </a:p>
          <a:p>
            <a:pPr indent="-340201" lvl="0" marL="457200" rtl="0" algn="l">
              <a:lnSpc>
                <a:spcPct val="115000"/>
              </a:lnSpc>
              <a:spcBef>
                <a:spcPts val="0"/>
              </a:spcBef>
              <a:spcAft>
                <a:spcPts val="0"/>
              </a:spcAft>
              <a:buClr>
                <a:schemeClr val="lt1"/>
              </a:buClr>
              <a:buSzPct val="100000"/>
              <a:buChar char="●"/>
            </a:pPr>
            <a:r>
              <a:rPr lang="en" sz="1900">
                <a:solidFill>
                  <a:schemeClr val="lt1"/>
                </a:solidFill>
              </a:rPr>
              <a:t>       AND LOWER(za.scientific_name) = LOWER('panthera leo');</a:t>
            </a:r>
            <a:endParaRPr sz="1900">
              <a:solidFill>
                <a:schemeClr val="lt1"/>
              </a:solidFill>
            </a:endParaRPr>
          </a:p>
          <a:p>
            <a:pPr indent="-322580" lvl="1" marL="914400" rtl="0" algn="l">
              <a:lnSpc>
                <a:spcPct val="115000"/>
              </a:lnSpc>
              <a:spcBef>
                <a:spcPts val="0"/>
              </a:spcBef>
              <a:spcAft>
                <a:spcPts val="0"/>
              </a:spcAft>
              <a:buClr>
                <a:schemeClr val="lt1"/>
              </a:buClr>
              <a:buSzPct val="100000"/>
              <a:buChar char="○"/>
            </a:pPr>
            <a:r>
              <a:rPr b="1" lang="en" sz="1600">
                <a:solidFill>
                  <a:schemeClr val="lt1"/>
                </a:solidFill>
              </a:rPr>
              <a:t>Result</a:t>
            </a:r>
            <a:r>
              <a:rPr lang="en" sz="1600">
                <a:solidFill>
                  <a:schemeClr val="lt1"/>
                </a:solidFill>
              </a:rPr>
              <a:t>:</a:t>
            </a:r>
            <a:endParaRPr sz="1600">
              <a:solidFill>
                <a:schemeClr val="lt1"/>
              </a:solidFill>
            </a:endParaRPr>
          </a:p>
          <a:p>
            <a:pPr indent="-322580" lvl="2" marL="1371600" rtl="0" algn="l">
              <a:lnSpc>
                <a:spcPct val="115000"/>
              </a:lnSpc>
              <a:spcBef>
                <a:spcPts val="0"/>
              </a:spcBef>
              <a:spcAft>
                <a:spcPts val="0"/>
              </a:spcAft>
              <a:buClr>
                <a:schemeClr val="lt1"/>
              </a:buClr>
              <a:buSzPct val="114285"/>
              <a:buChar char="■"/>
            </a:pPr>
            <a:r>
              <a:rPr lang="en">
                <a:solidFill>
                  <a:schemeClr val="lt1"/>
                </a:solidFill>
              </a:rPr>
              <a:t>122200377	POU2AF3	POU class 2 homeobox associating factor 3	D1</a:t>
            </a:r>
            <a:endParaRPr>
              <a:solidFill>
                <a:schemeClr val="lt1"/>
              </a:solidFill>
            </a:endParaRPr>
          </a:p>
          <a:p>
            <a:pPr indent="-322580" lvl="2" marL="1371600" rtl="0" algn="l">
              <a:lnSpc>
                <a:spcPct val="115000"/>
              </a:lnSpc>
              <a:spcBef>
                <a:spcPts val="0"/>
              </a:spcBef>
              <a:spcAft>
                <a:spcPts val="0"/>
              </a:spcAft>
              <a:buClr>
                <a:schemeClr val="lt1"/>
              </a:buClr>
              <a:buSzPct val="114285"/>
              <a:buChar char="■"/>
            </a:pPr>
            <a:r>
              <a:rPr lang="en">
                <a:solidFill>
                  <a:schemeClr val="lt1"/>
                </a:solidFill>
              </a:rPr>
              <a:t>122200577	BRMS1	BRMS1 transcriptional repressor and anoikis regulator	D1</a:t>
            </a:r>
            <a:endParaRPr>
              <a:solidFill>
                <a:schemeClr val="lt1"/>
              </a:solidFill>
            </a:endParaRPr>
          </a:p>
          <a:p>
            <a:pPr indent="-310832" lvl="2" marL="1371600" rtl="0" algn="l">
              <a:lnSpc>
                <a:spcPct val="115000"/>
              </a:lnSpc>
              <a:spcBef>
                <a:spcPts val="0"/>
              </a:spcBef>
              <a:spcAft>
                <a:spcPts val="0"/>
              </a:spcAft>
              <a:buClr>
                <a:schemeClr val="lt1"/>
              </a:buClr>
              <a:buSzPct val="100000"/>
              <a:buChar char="■"/>
            </a:pPr>
            <a:r>
              <a:rPr lang="en">
                <a:solidFill>
                  <a:schemeClr val="lt1"/>
                </a:solidFill>
              </a:rPr>
              <a:t>122202281	NTPCR	nucleoside-triphosphatase, cancer-related	D2</a:t>
            </a:r>
            <a:endParaRPr>
              <a:solidFill>
                <a:schemeClr val="lt1"/>
              </a:solidFill>
            </a:endParaRPr>
          </a:p>
          <a:p>
            <a:pPr indent="-310832" lvl="2" marL="1371600" rtl="0" algn="l">
              <a:lnSpc>
                <a:spcPct val="115000"/>
              </a:lnSpc>
              <a:spcBef>
                <a:spcPts val="0"/>
              </a:spcBef>
              <a:spcAft>
                <a:spcPts val="0"/>
              </a:spcAft>
              <a:buClr>
                <a:schemeClr val="lt1"/>
              </a:buClr>
              <a:buSzPct val="100000"/>
              <a:buChar char="■"/>
            </a:pPr>
            <a:r>
              <a:rPr lang="en">
                <a:solidFill>
                  <a:schemeClr val="lt1"/>
                </a:solidFill>
              </a:rPr>
              <a:t>122203653	HIC2	HIC ZBTB transcriptional repressor 2	D3</a:t>
            </a:r>
            <a:endParaRPr>
              <a:solidFill>
                <a:schemeClr val="lt1"/>
              </a:solidFill>
            </a:endParaRPr>
          </a:p>
          <a:p>
            <a:pPr indent="-310832" lvl="2" marL="1371600" rtl="0" algn="l">
              <a:lnSpc>
                <a:spcPct val="115000"/>
              </a:lnSpc>
              <a:spcBef>
                <a:spcPts val="0"/>
              </a:spcBef>
              <a:spcAft>
                <a:spcPts val="0"/>
              </a:spcAft>
              <a:buClr>
                <a:schemeClr val="lt1"/>
              </a:buClr>
              <a:buSzPct val="100000"/>
              <a:buChar char="■"/>
            </a:pPr>
            <a:r>
              <a:rPr lang="en">
                <a:solidFill>
                  <a:schemeClr val="lt1"/>
                </a:solidFill>
              </a:rPr>
              <a:t>122205328	SCAI	suppressor of cancer cell invasion	D4</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077D2"/>
            </a:gs>
            <a:gs pos="100000">
              <a:srgbClr val="093153"/>
            </a:gs>
          </a:gsLst>
          <a:path path="circle">
            <a:fillToRect b="50%" l="50%" r="50%" t="50%"/>
          </a:path>
          <a:tileRect/>
        </a:gradFill>
      </p:bgPr>
    </p:bg>
    <p:spTree>
      <p:nvGrpSpPr>
        <p:cNvPr id="144" name="Shape 144"/>
        <p:cNvGrpSpPr/>
        <p:nvPr/>
      </p:nvGrpSpPr>
      <p:grpSpPr>
        <a:xfrm>
          <a:off x="0" y="0"/>
          <a:ext cx="0" cy="0"/>
          <a:chOff x="0" y="0"/>
          <a:chExt cx="0" cy="0"/>
        </a:xfrm>
      </p:grpSpPr>
      <p:sp>
        <p:nvSpPr>
          <p:cNvPr id="145" name="Google Shape;145;g230f68615db_1_24"/>
          <p:cNvSpPr txBox="1"/>
          <p:nvPr>
            <p:ph type="title"/>
          </p:nvPr>
        </p:nvSpPr>
        <p:spPr>
          <a:xfrm>
            <a:off x="2691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u="sng">
                <a:solidFill>
                  <a:schemeClr val="lt1"/>
                </a:solidFill>
              </a:rPr>
              <a:t>Query 2</a:t>
            </a:r>
            <a:endParaRPr u="sng">
              <a:solidFill>
                <a:schemeClr val="lt1"/>
              </a:solidFill>
            </a:endParaRPr>
          </a:p>
        </p:txBody>
      </p:sp>
      <p:pic>
        <p:nvPicPr>
          <p:cNvPr id="146" name="Google Shape;146;g230f68615db_1_24"/>
          <p:cNvPicPr preferRelativeResize="0"/>
          <p:nvPr/>
        </p:nvPicPr>
        <p:blipFill>
          <a:blip r:embed="rId3">
            <a:alphaModFix/>
          </a:blip>
          <a:stretch>
            <a:fillRect/>
          </a:stretch>
        </p:blipFill>
        <p:spPr>
          <a:xfrm>
            <a:off x="269100" y="572700"/>
            <a:ext cx="8520602" cy="3619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077D2"/>
            </a:gs>
            <a:gs pos="100000">
              <a:srgbClr val="093153"/>
            </a:gs>
          </a:gsLst>
          <a:path path="circle">
            <a:fillToRect b="50%" l="50%" r="50%" t="50%"/>
          </a:path>
          <a:tileRect/>
        </a:gradFill>
      </p:bgPr>
    </p:bg>
    <p:spTree>
      <p:nvGrpSpPr>
        <p:cNvPr id="150" name="Shape 150"/>
        <p:cNvGrpSpPr/>
        <p:nvPr/>
      </p:nvGrpSpPr>
      <p:grpSpPr>
        <a:xfrm>
          <a:off x="0" y="0"/>
          <a:ext cx="0" cy="0"/>
          <a:chOff x="0" y="0"/>
          <a:chExt cx="0" cy="0"/>
        </a:xfrm>
      </p:grpSpPr>
      <p:sp>
        <p:nvSpPr>
          <p:cNvPr id="151" name="Google Shape;151;p11"/>
          <p:cNvSpPr txBox="1"/>
          <p:nvPr>
            <p:ph type="title"/>
          </p:nvPr>
        </p:nvSpPr>
        <p:spPr>
          <a:xfrm>
            <a:off x="311700" y="247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u="sng">
                <a:solidFill>
                  <a:schemeClr val="lt1"/>
                </a:solidFill>
              </a:rPr>
              <a:t>Typical Queries and Results - Ex III</a:t>
            </a:r>
            <a:endParaRPr b="1" u="sng">
              <a:solidFill>
                <a:schemeClr val="lt1"/>
              </a:solidFill>
            </a:endParaRPr>
          </a:p>
        </p:txBody>
      </p:sp>
      <p:sp>
        <p:nvSpPr>
          <p:cNvPr id="152" name="Google Shape;152;p11"/>
          <p:cNvSpPr txBox="1"/>
          <p:nvPr>
            <p:ph idx="1" type="body"/>
          </p:nvPr>
        </p:nvSpPr>
        <p:spPr>
          <a:xfrm>
            <a:off x="311700" y="970100"/>
            <a:ext cx="8520600" cy="39522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None/>
            </a:pPr>
            <a:r>
              <a:rPr i="1" lang="en" sz="2000">
                <a:solidFill>
                  <a:schemeClr val="lt1"/>
                </a:solidFill>
              </a:rPr>
              <a:t>Query to breakdown the number of animals in each species in the database in descending order:</a:t>
            </a:r>
            <a:endParaRPr i="1" sz="2000">
              <a:solidFill>
                <a:schemeClr val="lt1"/>
              </a:solidFill>
            </a:endParaRPr>
          </a:p>
          <a:p>
            <a:pPr indent="-336550" lvl="0" marL="457200" rtl="0" algn="l">
              <a:lnSpc>
                <a:spcPct val="115000"/>
              </a:lnSpc>
              <a:spcBef>
                <a:spcPts val="0"/>
              </a:spcBef>
              <a:spcAft>
                <a:spcPts val="0"/>
              </a:spcAft>
              <a:buClr>
                <a:schemeClr val="lt1"/>
              </a:buClr>
              <a:buSzPts val="1700"/>
              <a:buChar char="●"/>
            </a:pPr>
            <a:r>
              <a:rPr lang="en" sz="1700">
                <a:solidFill>
                  <a:schemeClr val="lt1"/>
                </a:solidFill>
              </a:rPr>
              <a:t>SELECT classification.species, COUNT(*) AS num_animals</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en" sz="1700">
                <a:solidFill>
                  <a:schemeClr val="lt1"/>
                </a:solidFill>
              </a:rPr>
              <a:t>FROM animal_classification</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en" sz="1700">
                <a:solidFill>
                  <a:schemeClr val="lt1"/>
                </a:solidFill>
              </a:rPr>
              <a:t>JOIN classification ON animal_classification.hagrid = classification.hagrid</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en" sz="1700">
                <a:solidFill>
                  <a:schemeClr val="lt1"/>
                </a:solidFill>
              </a:rPr>
              <a:t>GROUP BY classification.species</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en" sz="1700">
                <a:solidFill>
                  <a:schemeClr val="lt1"/>
                </a:solidFill>
              </a:rPr>
              <a:t>ORDER BY num_animals DESC;</a:t>
            </a:r>
            <a:endParaRPr sz="1700">
              <a:solidFill>
                <a:schemeClr val="lt1"/>
              </a:solidFill>
            </a:endParaRPr>
          </a:p>
          <a:p>
            <a:pPr indent="-323850" lvl="1" marL="914400" rtl="0" algn="l">
              <a:lnSpc>
                <a:spcPct val="115000"/>
              </a:lnSpc>
              <a:spcBef>
                <a:spcPts val="0"/>
              </a:spcBef>
              <a:spcAft>
                <a:spcPts val="0"/>
              </a:spcAft>
              <a:buClr>
                <a:schemeClr val="lt1"/>
              </a:buClr>
              <a:buSzPts val="1500"/>
              <a:buChar char="○"/>
            </a:pPr>
            <a:r>
              <a:rPr b="1" lang="en" sz="1500">
                <a:solidFill>
                  <a:schemeClr val="lt1"/>
                </a:solidFill>
              </a:rPr>
              <a:t>Result</a:t>
            </a:r>
            <a:r>
              <a:rPr lang="en" sz="1500">
                <a:solidFill>
                  <a:schemeClr val="lt1"/>
                </a:solidFill>
              </a:rPr>
              <a:t>:</a:t>
            </a:r>
            <a:endParaRPr sz="1500">
              <a:solidFill>
                <a:schemeClr val="lt1"/>
              </a:solidFill>
            </a:endParaRPr>
          </a:p>
          <a:p>
            <a:pPr indent="-330200" lvl="2" marL="1371600" rtl="0" algn="l">
              <a:lnSpc>
                <a:spcPct val="115000"/>
              </a:lnSpc>
              <a:spcBef>
                <a:spcPts val="0"/>
              </a:spcBef>
              <a:spcAft>
                <a:spcPts val="0"/>
              </a:spcAft>
              <a:buClr>
                <a:schemeClr val="lt1"/>
              </a:buClr>
              <a:buSzPts val="1600"/>
              <a:buChar char="■"/>
            </a:pPr>
            <a:r>
              <a:rPr lang="en" sz="1600">
                <a:solidFill>
                  <a:schemeClr val="lt1"/>
                </a:solidFill>
              </a:rPr>
              <a:t>mississippiensis	3</a:t>
            </a:r>
            <a:endParaRPr sz="1600">
              <a:solidFill>
                <a:schemeClr val="lt1"/>
              </a:solidFill>
            </a:endParaRPr>
          </a:p>
          <a:p>
            <a:pPr indent="-330200" lvl="2" marL="1371600" rtl="0" algn="l">
              <a:lnSpc>
                <a:spcPct val="115000"/>
              </a:lnSpc>
              <a:spcBef>
                <a:spcPts val="0"/>
              </a:spcBef>
              <a:spcAft>
                <a:spcPts val="0"/>
              </a:spcAft>
              <a:buClr>
                <a:schemeClr val="lt1"/>
              </a:buClr>
              <a:buSzPts val="1600"/>
              <a:buChar char="■"/>
            </a:pPr>
            <a:r>
              <a:rPr lang="en" sz="1600">
                <a:solidFill>
                  <a:schemeClr val="lt1"/>
                </a:solidFill>
              </a:rPr>
              <a:t>macao			2</a:t>
            </a:r>
            <a:endParaRPr sz="1600">
              <a:solidFill>
                <a:schemeClr val="lt1"/>
              </a:solidFill>
            </a:endParaRPr>
          </a:p>
          <a:p>
            <a:pPr indent="-330200" lvl="2" marL="1371600" rtl="0" algn="l">
              <a:lnSpc>
                <a:spcPct val="115000"/>
              </a:lnSpc>
              <a:spcBef>
                <a:spcPts val="0"/>
              </a:spcBef>
              <a:spcAft>
                <a:spcPts val="0"/>
              </a:spcAft>
              <a:buClr>
                <a:schemeClr val="lt1"/>
              </a:buClr>
              <a:buSzPts val="1600"/>
              <a:buChar char="■"/>
            </a:pPr>
            <a:r>
              <a:rPr lang="en" sz="1600">
                <a:solidFill>
                  <a:schemeClr val="lt1"/>
                </a:solidFill>
              </a:rPr>
              <a:t>ecaudatus		2</a:t>
            </a:r>
            <a:endParaRPr sz="1600">
              <a:solidFill>
                <a:schemeClr val="lt1"/>
              </a:solidFill>
            </a:endParaRPr>
          </a:p>
          <a:p>
            <a:pPr indent="-330200" lvl="2" marL="1371600" rtl="0" algn="l">
              <a:lnSpc>
                <a:spcPct val="115000"/>
              </a:lnSpc>
              <a:spcBef>
                <a:spcPts val="0"/>
              </a:spcBef>
              <a:spcAft>
                <a:spcPts val="0"/>
              </a:spcAft>
              <a:buClr>
                <a:schemeClr val="lt1"/>
              </a:buClr>
              <a:buSzPts val="1600"/>
              <a:buChar char="■"/>
            </a:pPr>
            <a:r>
              <a:rPr lang="en" sz="1600">
                <a:solidFill>
                  <a:schemeClr val="lt1"/>
                </a:solidFill>
              </a:rPr>
              <a:t>canadensis		2</a:t>
            </a:r>
            <a:endParaRPr sz="1600">
              <a:solidFill>
                <a:schemeClr val="lt1"/>
              </a:solidFill>
            </a:endParaRPr>
          </a:p>
          <a:p>
            <a:pPr indent="-330200" lvl="2" marL="1371600" rtl="0" algn="l">
              <a:lnSpc>
                <a:spcPct val="115000"/>
              </a:lnSpc>
              <a:spcBef>
                <a:spcPts val="0"/>
              </a:spcBef>
              <a:spcAft>
                <a:spcPts val="0"/>
              </a:spcAft>
              <a:buClr>
                <a:schemeClr val="lt1"/>
              </a:buClr>
              <a:buSzPts val="1600"/>
              <a:buChar char="■"/>
            </a:pPr>
            <a:r>
              <a:rPr lang="en" sz="1600">
                <a:solidFill>
                  <a:schemeClr val="lt1"/>
                </a:solidFill>
              </a:rPr>
              <a:t>americana		2</a:t>
            </a:r>
            <a:endParaRPr sz="1600">
              <a:solidFill>
                <a:schemeClr val="lt1"/>
              </a:solidFill>
            </a:endParaRPr>
          </a:p>
          <a:p>
            <a:pPr indent="-330200" lvl="2" marL="1371600" rtl="0" algn="l">
              <a:lnSpc>
                <a:spcPct val="115000"/>
              </a:lnSpc>
              <a:spcBef>
                <a:spcPts val="0"/>
              </a:spcBef>
              <a:spcAft>
                <a:spcPts val="0"/>
              </a:spcAft>
              <a:buClr>
                <a:schemeClr val="lt1"/>
              </a:buClr>
              <a:buSzPts val="1600"/>
              <a:buChar char="■"/>
            </a:pPr>
            <a:r>
              <a:rPr lang="en" sz="1600">
                <a:solidFill>
                  <a:schemeClr val="lt1"/>
                </a:solidFill>
              </a:rPr>
              <a:t>troglodytes		1</a:t>
            </a:r>
            <a:endParaRPr sz="1500">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077D2"/>
            </a:gs>
            <a:gs pos="100000">
              <a:srgbClr val="093153"/>
            </a:gs>
          </a:gsLst>
          <a:path path="circle">
            <a:fillToRect b="50%" l="50%" r="50%" t="50%"/>
          </a:path>
          <a:tileRect/>
        </a:gradFill>
      </p:bgPr>
    </p:bg>
    <p:spTree>
      <p:nvGrpSpPr>
        <p:cNvPr id="156" name="Shape 156"/>
        <p:cNvGrpSpPr/>
        <p:nvPr/>
      </p:nvGrpSpPr>
      <p:grpSpPr>
        <a:xfrm>
          <a:off x="0" y="0"/>
          <a:ext cx="0" cy="0"/>
          <a:chOff x="0" y="0"/>
          <a:chExt cx="0" cy="0"/>
        </a:xfrm>
      </p:grpSpPr>
      <p:sp>
        <p:nvSpPr>
          <p:cNvPr id="157" name="Google Shape;157;g230f68615db_1_31"/>
          <p:cNvSpPr txBox="1"/>
          <p:nvPr>
            <p:ph type="title"/>
          </p:nvPr>
        </p:nvSpPr>
        <p:spPr>
          <a:xfrm>
            <a:off x="311700" y="1149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u="sng">
                <a:solidFill>
                  <a:schemeClr val="lt1"/>
                </a:solidFill>
              </a:rPr>
              <a:t>Query 3</a:t>
            </a:r>
            <a:endParaRPr u="sng">
              <a:solidFill>
                <a:schemeClr val="lt1"/>
              </a:solidFill>
            </a:endParaRPr>
          </a:p>
        </p:txBody>
      </p:sp>
      <p:pic>
        <p:nvPicPr>
          <p:cNvPr id="158" name="Google Shape;158;g230f68615db_1_31"/>
          <p:cNvPicPr preferRelativeResize="0"/>
          <p:nvPr/>
        </p:nvPicPr>
        <p:blipFill rotWithShape="1">
          <a:blip r:embed="rId3">
            <a:alphaModFix/>
          </a:blip>
          <a:srcRect b="-14880" l="0" r="0" t="14880"/>
          <a:stretch/>
        </p:blipFill>
        <p:spPr>
          <a:xfrm>
            <a:off x="311700" y="687625"/>
            <a:ext cx="8520602" cy="3323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077D2"/>
            </a:gs>
            <a:gs pos="100000">
              <a:srgbClr val="093153"/>
            </a:gs>
          </a:gsLst>
          <a:path path="circle">
            <a:fillToRect b="50%" l="50%" r="50%" t="50%"/>
          </a:path>
          <a:tileRect/>
        </a:gradFill>
      </p:bgPr>
    </p:bg>
    <p:spTree>
      <p:nvGrpSpPr>
        <p:cNvPr id="162" name="Shape 162"/>
        <p:cNvGrpSpPr/>
        <p:nvPr/>
      </p:nvGrpSpPr>
      <p:grpSpPr>
        <a:xfrm>
          <a:off x="0" y="0"/>
          <a:ext cx="0" cy="0"/>
          <a:chOff x="0" y="0"/>
          <a:chExt cx="0" cy="0"/>
        </a:xfrm>
      </p:grpSpPr>
      <p:sp>
        <p:nvSpPr>
          <p:cNvPr id="163" name="Google Shape;163;p12"/>
          <p:cNvSpPr txBox="1"/>
          <p:nvPr>
            <p:ph type="title"/>
          </p:nvPr>
        </p:nvSpPr>
        <p:spPr>
          <a:xfrm>
            <a:off x="311700" y="26540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u="sng">
                <a:solidFill>
                  <a:schemeClr val="lt1"/>
                </a:solidFill>
              </a:rPr>
              <a:t>Difficulties/Issues and Resolutions</a:t>
            </a:r>
            <a:endParaRPr b="1" u="sng">
              <a:solidFill>
                <a:schemeClr val="lt1"/>
              </a:solidFill>
            </a:endParaRPr>
          </a:p>
        </p:txBody>
      </p:sp>
      <p:sp>
        <p:nvSpPr>
          <p:cNvPr id="164" name="Google Shape;164;p12"/>
          <p:cNvSpPr txBox="1"/>
          <p:nvPr>
            <p:ph idx="1" type="body"/>
          </p:nvPr>
        </p:nvSpPr>
        <p:spPr>
          <a:xfrm>
            <a:off x="311700" y="838100"/>
            <a:ext cx="4260300" cy="4273200"/>
          </a:xfrm>
          <a:prstGeom prst="rect">
            <a:avLst/>
          </a:prstGeom>
          <a:noFill/>
          <a:ln>
            <a:noFill/>
          </a:ln>
        </p:spPr>
        <p:txBody>
          <a:bodyPr anchorCtr="0" anchor="t" bIns="91425" lIns="91425" spcFirstLastPara="1" rIns="91425" wrap="square" tIns="91425">
            <a:normAutofit fontScale="85000" lnSpcReduction="10000"/>
          </a:bodyPr>
          <a:lstStyle/>
          <a:p>
            <a:pPr indent="-330202" lvl="0" marL="457200" rtl="0" algn="l">
              <a:lnSpc>
                <a:spcPct val="115000"/>
              </a:lnSpc>
              <a:spcBef>
                <a:spcPts val="0"/>
              </a:spcBef>
              <a:spcAft>
                <a:spcPts val="0"/>
              </a:spcAft>
              <a:buClr>
                <a:schemeClr val="lt1"/>
              </a:buClr>
              <a:buSzPct val="100000"/>
              <a:buChar char="●"/>
            </a:pPr>
            <a:r>
              <a:rPr lang="en" sz="1882">
                <a:solidFill>
                  <a:schemeClr val="lt1"/>
                </a:solidFill>
              </a:rPr>
              <a:t>1) Finding relevant datasets and information to populate the database.</a:t>
            </a:r>
            <a:endParaRPr sz="1882">
              <a:solidFill>
                <a:schemeClr val="lt1"/>
              </a:solidFill>
            </a:endParaRPr>
          </a:p>
          <a:p>
            <a:pPr indent="-330202" lvl="1" marL="914400" rtl="0" algn="l">
              <a:lnSpc>
                <a:spcPct val="115000"/>
              </a:lnSpc>
              <a:spcBef>
                <a:spcPts val="0"/>
              </a:spcBef>
              <a:spcAft>
                <a:spcPts val="0"/>
              </a:spcAft>
              <a:buClr>
                <a:schemeClr val="lt1"/>
              </a:buClr>
              <a:buSzPct val="100000"/>
              <a:buAutoNum type="alphaLcPeriod"/>
            </a:pPr>
            <a:r>
              <a:rPr lang="en" sz="1882">
                <a:solidFill>
                  <a:schemeClr val="lt1"/>
                </a:solidFill>
              </a:rPr>
              <a:t>Finding websites with database-readable and not database-readable information in a format that could be translated later.</a:t>
            </a:r>
            <a:endParaRPr sz="1882">
              <a:solidFill>
                <a:schemeClr val="lt1"/>
              </a:solidFill>
            </a:endParaRPr>
          </a:p>
          <a:p>
            <a:pPr indent="0" lvl="0" marL="0" rtl="0" algn="l">
              <a:lnSpc>
                <a:spcPct val="115000"/>
              </a:lnSpc>
              <a:spcBef>
                <a:spcPts val="500"/>
              </a:spcBef>
              <a:spcAft>
                <a:spcPts val="0"/>
              </a:spcAft>
              <a:buSzPct val="101010"/>
              <a:buNone/>
            </a:pPr>
            <a:r>
              <a:t/>
            </a:r>
            <a:endParaRPr sz="1782">
              <a:solidFill>
                <a:schemeClr val="lt1"/>
              </a:solidFill>
            </a:endParaRPr>
          </a:p>
          <a:p>
            <a:pPr indent="-324805" lvl="0" marL="457200" rtl="0" algn="l">
              <a:lnSpc>
                <a:spcPct val="115000"/>
              </a:lnSpc>
              <a:spcBef>
                <a:spcPts val="500"/>
              </a:spcBef>
              <a:spcAft>
                <a:spcPts val="0"/>
              </a:spcAft>
              <a:buClr>
                <a:schemeClr val="lt1"/>
              </a:buClr>
              <a:buSzPct val="100000"/>
              <a:buChar char="●"/>
            </a:pPr>
            <a:r>
              <a:rPr lang="en" sz="1782">
                <a:solidFill>
                  <a:schemeClr val="lt1"/>
                </a:solidFill>
              </a:rPr>
              <a:t>2) Translating certain files like XML and HTML into data-readable files like CSV to be imported specifically into SQLiteStudio.</a:t>
            </a:r>
            <a:endParaRPr sz="1782">
              <a:solidFill>
                <a:schemeClr val="lt1"/>
              </a:solidFill>
            </a:endParaRPr>
          </a:p>
          <a:p>
            <a:pPr indent="-324783" lvl="1" marL="914400" rtl="0" algn="l">
              <a:lnSpc>
                <a:spcPct val="115000"/>
              </a:lnSpc>
              <a:spcBef>
                <a:spcPts val="500"/>
              </a:spcBef>
              <a:spcAft>
                <a:spcPts val="0"/>
              </a:spcAft>
              <a:buClr>
                <a:schemeClr val="lt1"/>
              </a:buClr>
              <a:buSzPct val="100000"/>
              <a:buAutoNum type="alphaLcPeriod"/>
            </a:pPr>
            <a:r>
              <a:rPr lang="en" sz="1782">
                <a:solidFill>
                  <a:schemeClr val="lt1"/>
                </a:solidFill>
              </a:rPr>
              <a:t>Data scraped and used parsers in multiple coding languages.</a:t>
            </a:r>
            <a:endParaRPr sz="1782">
              <a:solidFill>
                <a:schemeClr val="lt1"/>
              </a:solidFill>
            </a:endParaRPr>
          </a:p>
          <a:p>
            <a:pPr indent="0" lvl="0" marL="457200" rtl="0" algn="l">
              <a:lnSpc>
                <a:spcPct val="115000"/>
              </a:lnSpc>
              <a:spcBef>
                <a:spcPts val="500"/>
              </a:spcBef>
              <a:spcAft>
                <a:spcPts val="0"/>
              </a:spcAft>
              <a:buSzPct val="105882"/>
              <a:buNone/>
            </a:pPr>
            <a:r>
              <a:t/>
            </a:r>
            <a:endParaRPr sz="1700">
              <a:solidFill>
                <a:schemeClr val="lt1"/>
              </a:solidFill>
            </a:endParaRPr>
          </a:p>
          <a:p>
            <a:pPr indent="0" lvl="0" marL="0" rtl="0" algn="l">
              <a:lnSpc>
                <a:spcPct val="115000"/>
              </a:lnSpc>
              <a:spcBef>
                <a:spcPts val="500"/>
              </a:spcBef>
              <a:spcAft>
                <a:spcPts val="1200"/>
              </a:spcAft>
              <a:buSzPct val="100000"/>
              <a:buNone/>
            </a:pPr>
            <a:r>
              <a:t/>
            </a:r>
            <a:endParaRPr>
              <a:solidFill>
                <a:schemeClr val="lt1"/>
              </a:solidFill>
            </a:endParaRPr>
          </a:p>
        </p:txBody>
      </p:sp>
      <p:pic>
        <p:nvPicPr>
          <p:cNvPr id="165" name="Google Shape;165;p12"/>
          <p:cNvPicPr preferRelativeResize="0"/>
          <p:nvPr/>
        </p:nvPicPr>
        <p:blipFill>
          <a:blip r:embed="rId3">
            <a:alphaModFix/>
          </a:blip>
          <a:stretch>
            <a:fillRect/>
          </a:stretch>
        </p:blipFill>
        <p:spPr>
          <a:xfrm>
            <a:off x="4702825" y="1027050"/>
            <a:ext cx="4267201" cy="308940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077D2"/>
            </a:gs>
            <a:gs pos="100000">
              <a:srgbClr val="093153"/>
            </a:gs>
          </a:gsLst>
          <a:path path="circle">
            <a:fillToRect b="50%" l="50%" r="50%" t="50%"/>
          </a:path>
          <a:tileRect/>
        </a:gradFill>
      </p:bgPr>
    </p:bg>
    <p:spTree>
      <p:nvGrpSpPr>
        <p:cNvPr id="169" name="Shape 169"/>
        <p:cNvGrpSpPr/>
        <p:nvPr/>
      </p:nvGrpSpPr>
      <p:grpSpPr>
        <a:xfrm>
          <a:off x="0" y="0"/>
          <a:ext cx="0" cy="0"/>
          <a:chOff x="0" y="0"/>
          <a:chExt cx="0" cy="0"/>
        </a:xfrm>
      </p:grpSpPr>
      <p:sp>
        <p:nvSpPr>
          <p:cNvPr id="170" name="Google Shape;170;p13"/>
          <p:cNvSpPr txBox="1"/>
          <p:nvPr>
            <p:ph type="title"/>
          </p:nvPr>
        </p:nvSpPr>
        <p:spPr>
          <a:xfrm>
            <a:off x="311700" y="26540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u="sng">
                <a:solidFill>
                  <a:schemeClr val="lt1"/>
                </a:solidFill>
              </a:rPr>
              <a:t>Difficulties/Issues and Resolutions</a:t>
            </a:r>
            <a:endParaRPr b="1" u="sng">
              <a:solidFill>
                <a:schemeClr val="lt1"/>
              </a:solidFill>
            </a:endParaRPr>
          </a:p>
        </p:txBody>
      </p:sp>
      <p:sp>
        <p:nvSpPr>
          <p:cNvPr id="171" name="Google Shape;171;p13"/>
          <p:cNvSpPr txBox="1"/>
          <p:nvPr>
            <p:ph idx="1" type="body"/>
          </p:nvPr>
        </p:nvSpPr>
        <p:spPr>
          <a:xfrm>
            <a:off x="311700" y="838100"/>
            <a:ext cx="4224300" cy="4230000"/>
          </a:xfrm>
          <a:prstGeom prst="rect">
            <a:avLst/>
          </a:prstGeom>
          <a:noFill/>
          <a:ln>
            <a:noFill/>
          </a:ln>
        </p:spPr>
        <p:txBody>
          <a:bodyPr anchorCtr="0" anchor="t" bIns="91425" lIns="91425" spcFirstLastPara="1" rIns="91425" wrap="square" tIns="91425">
            <a:normAutofit fontScale="77500" lnSpcReduction="10000"/>
          </a:bodyPr>
          <a:lstStyle/>
          <a:p>
            <a:pPr indent="-321291" lvl="0" marL="457200" rtl="0" algn="l">
              <a:lnSpc>
                <a:spcPct val="115000"/>
              </a:lnSpc>
              <a:spcBef>
                <a:spcPts val="0"/>
              </a:spcBef>
              <a:spcAft>
                <a:spcPts val="0"/>
              </a:spcAft>
              <a:buClr>
                <a:schemeClr val="lt1"/>
              </a:buClr>
              <a:buSzPct val="100000"/>
              <a:buChar char="●"/>
            </a:pPr>
            <a:r>
              <a:rPr lang="en" sz="1882">
                <a:solidFill>
                  <a:schemeClr val="lt1"/>
                </a:solidFill>
              </a:rPr>
              <a:t>3) Selecting only certain columns from data to include data pertinent to our database rather than all columns that may not be useful for us and our users.</a:t>
            </a:r>
            <a:endParaRPr sz="1882">
              <a:solidFill>
                <a:schemeClr val="lt1"/>
              </a:solidFill>
            </a:endParaRPr>
          </a:p>
          <a:p>
            <a:pPr indent="-321291" lvl="1" marL="914400" rtl="0" algn="l">
              <a:lnSpc>
                <a:spcPct val="115000"/>
              </a:lnSpc>
              <a:spcBef>
                <a:spcPts val="0"/>
              </a:spcBef>
              <a:spcAft>
                <a:spcPts val="0"/>
              </a:spcAft>
              <a:buClr>
                <a:schemeClr val="lt1"/>
              </a:buClr>
              <a:buSzPct val="100000"/>
              <a:buAutoNum type="alphaLcPeriod"/>
            </a:pPr>
            <a:r>
              <a:rPr lang="en" sz="1882">
                <a:solidFill>
                  <a:schemeClr val="lt1"/>
                </a:solidFill>
              </a:rPr>
              <a:t>Used conjunction of R, Python, and SQL to solve both problems above.</a:t>
            </a:r>
            <a:endParaRPr sz="1882">
              <a:solidFill>
                <a:schemeClr val="lt1"/>
              </a:solidFill>
            </a:endParaRPr>
          </a:p>
          <a:p>
            <a:pPr indent="0" lvl="0" marL="0" rtl="0" algn="l">
              <a:lnSpc>
                <a:spcPct val="115000"/>
              </a:lnSpc>
              <a:spcBef>
                <a:spcPts val="500"/>
              </a:spcBef>
              <a:spcAft>
                <a:spcPts val="0"/>
              </a:spcAft>
              <a:buSzPct val="103397"/>
              <a:buNone/>
            </a:pPr>
            <a:r>
              <a:t/>
            </a:r>
            <a:endParaRPr sz="1882">
              <a:solidFill>
                <a:schemeClr val="lt1"/>
              </a:solidFill>
            </a:endParaRPr>
          </a:p>
          <a:p>
            <a:pPr indent="-321291" lvl="0" marL="457200" rtl="0" algn="l">
              <a:lnSpc>
                <a:spcPct val="115000"/>
              </a:lnSpc>
              <a:spcBef>
                <a:spcPts val="500"/>
              </a:spcBef>
              <a:spcAft>
                <a:spcPts val="0"/>
              </a:spcAft>
              <a:buClr>
                <a:schemeClr val="lt1"/>
              </a:buClr>
              <a:buSzPct val="100000"/>
              <a:buChar char="●"/>
            </a:pPr>
            <a:r>
              <a:rPr lang="en" sz="1882">
                <a:solidFill>
                  <a:schemeClr val="lt1"/>
                </a:solidFill>
              </a:rPr>
              <a:t>4) Figuring out how to connect these separate datasets and ideas of literature, genes, and journals to the animals from a particular zoo.</a:t>
            </a:r>
            <a:endParaRPr sz="1882">
              <a:solidFill>
                <a:schemeClr val="lt1"/>
              </a:solidFill>
            </a:endParaRPr>
          </a:p>
          <a:p>
            <a:pPr indent="-311443" lvl="1" marL="914400" rtl="0" algn="l">
              <a:lnSpc>
                <a:spcPct val="115000"/>
              </a:lnSpc>
              <a:spcBef>
                <a:spcPts val="0"/>
              </a:spcBef>
              <a:spcAft>
                <a:spcPts val="0"/>
              </a:spcAft>
              <a:buClr>
                <a:schemeClr val="lt1"/>
              </a:buClr>
              <a:buSzPct val="89374"/>
              <a:buAutoNum type="alphaLcPeriod"/>
            </a:pPr>
            <a:r>
              <a:rPr lang="en" sz="1882">
                <a:solidFill>
                  <a:schemeClr val="lt1"/>
                </a:solidFill>
              </a:rPr>
              <a:t>Solved through creating a connecting/linking tables in between</a:t>
            </a:r>
            <a:r>
              <a:rPr lang="en" sz="1682">
                <a:solidFill>
                  <a:schemeClr val="lt1"/>
                </a:solidFill>
              </a:rPr>
              <a:t>.</a:t>
            </a:r>
            <a:endParaRPr sz="1682">
              <a:solidFill>
                <a:schemeClr val="lt1"/>
              </a:solidFill>
            </a:endParaRPr>
          </a:p>
          <a:p>
            <a:pPr indent="0" lvl="0" marL="0" rtl="0" algn="l">
              <a:lnSpc>
                <a:spcPct val="115000"/>
              </a:lnSpc>
              <a:spcBef>
                <a:spcPts val="500"/>
              </a:spcBef>
              <a:spcAft>
                <a:spcPts val="0"/>
              </a:spcAft>
              <a:buSzPct val="115692"/>
              <a:buNone/>
            </a:pPr>
            <a:r>
              <a:t/>
            </a:r>
            <a:endParaRPr sz="1682">
              <a:solidFill>
                <a:schemeClr val="lt1"/>
              </a:solidFill>
            </a:endParaRPr>
          </a:p>
          <a:p>
            <a:pPr indent="0" lvl="0" marL="457200" rtl="0" algn="l">
              <a:lnSpc>
                <a:spcPct val="115000"/>
              </a:lnSpc>
              <a:spcBef>
                <a:spcPts val="500"/>
              </a:spcBef>
              <a:spcAft>
                <a:spcPts val="0"/>
              </a:spcAft>
              <a:buSzPct val="114467"/>
              <a:buNone/>
            </a:pPr>
            <a:r>
              <a:t/>
            </a:r>
            <a:endParaRPr sz="1700">
              <a:solidFill>
                <a:schemeClr val="lt1"/>
              </a:solidFill>
            </a:endParaRPr>
          </a:p>
          <a:p>
            <a:pPr indent="0" lvl="0" marL="0" rtl="0" algn="l">
              <a:lnSpc>
                <a:spcPct val="115000"/>
              </a:lnSpc>
              <a:spcBef>
                <a:spcPts val="500"/>
              </a:spcBef>
              <a:spcAft>
                <a:spcPts val="1200"/>
              </a:spcAft>
              <a:buSzPct val="108108"/>
              <a:buNone/>
            </a:pPr>
            <a:r>
              <a:t/>
            </a:r>
            <a:endParaRPr>
              <a:solidFill>
                <a:schemeClr val="lt1"/>
              </a:solidFill>
            </a:endParaRPr>
          </a:p>
        </p:txBody>
      </p:sp>
      <p:pic>
        <p:nvPicPr>
          <p:cNvPr id="172" name="Google Shape;172;p13"/>
          <p:cNvPicPr preferRelativeResize="0"/>
          <p:nvPr/>
        </p:nvPicPr>
        <p:blipFill>
          <a:blip r:embed="rId3">
            <a:alphaModFix/>
          </a:blip>
          <a:stretch>
            <a:fillRect/>
          </a:stretch>
        </p:blipFill>
        <p:spPr>
          <a:xfrm>
            <a:off x="4674025" y="1138875"/>
            <a:ext cx="4303200" cy="362843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077D2"/>
            </a:gs>
            <a:gs pos="100000">
              <a:srgbClr val="093153"/>
            </a:gs>
          </a:gsLst>
          <a:path path="circle">
            <a:fillToRect b="50%" l="50%" r="50%" t="50%"/>
          </a:path>
          <a:tileRect/>
        </a:gradFill>
      </p:bgPr>
    </p:bg>
    <p:spTree>
      <p:nvGrpSpPr>
        <p:cNvPr id="59" name="Shape 59"/>
        <p:cNvGrpSpPr/>
        <p:nvPr/>
      </p:nvGrpSpPr>
      <p:grpSpPr>
        <a:xfrm>
          <a:off x="0" y="0"/>
          <a:ext cx="0" cy="0"/>
          <a:chOff x="0" y="0"/>
          <a:chExt cx="0" cy="0"/>
        </a:xfrm>
      </p:grpSpPr>
      <p:sp>
        <p:nvSpPr>
          <p:cNvPr id="60" name="Google Shape;60;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u="sng">
                <a:solidFill>
                  <a:schemeClr val="lt1"/>
                </a:solidFill>
              </a:rPr>
              <a:t>Table of Contents</a:t>
            </a:r>
            <a:endParaRPr b="1" u="sng">
              <a:solidFill>
                <a:schemeClr val="lt1"/>
              </a:solidFill>
            </a:endParaRPr>
          </a:p>
        </p:txBody>
      </p:sp>
      <p:sp>
        <p:nvSpPr>
          <p:cNvPr id="61" name="Google Shape;61;p3"/>
          <p:cNvSpPr txBox="1"/>
          <p:nvPr>
            <p:ph idx="1" type="body"/>
          </p:nvPr>
        </p:nvSpPr>
        <p:spPr>
          <a:xfrm>
            <a:off x="311700" y="1152475"/>
            <a:ext cx="8520600" cy="3805800"/>
          </a:xfrm>
          <a:prstGeom prst="rect">
            <a:avLst/>
          </a:prstGeom>
          <a:noFill/>
          <a:ln>
            <a:noFill/>
          </a:ln>
        </p:spPr>
        <p:txBody>
          <a:bodyPr anchorCtr="0" anchor="t" bIns="91425" lIns="91425" spcFirstLastPara="1" rIns="91425" wrap="square" tIns="91425">
            <a:normAutofit/>
          </a:bodyPr>
          <a:lstStyle/>
          <a:p>
            <a:pPr indent="-361950" lvl="0" marL="457200" rtl="0" algn="l">
              <a:lnSpc>
                <a:spcPct val="115000"/>
              </a:lnSpc>
              <a:spcBef>
                <a:spcPts val="0"/>
              </a:spcBef>
              <a:spcAft>
                <a:spcPts val="0"/>
              </a:spcAft>
              <a:buClr>
                <a:schemeClr val="lt1"/>
              </a:buClr>
              <a:buSzPts val="2100"/>
              <a:buChar char="●"/>
            </a:pPr>
            <a:r>
              <a:rPr lang="en" sz="2100">
                <a:solidFill>
                  <a:schemeClr val="lt1"/>
                </a:solidFill>
              </a:rPr>
              <a:t>Artemis</a:t>
            </a:r>
            <a:r>
              <a:rPr lang="en" sz="2100">
                <a:solidFill>
                  <a:schemeClr val="lt1"/>
                </a:solidFill>
              </a:rPr>
              <a:t> Description</a:t>
            </a:r>
            <a:endParaRPr sz="2100">
              <a:solidFill>
                <a:schemeClr val="lt1"/>
              </a:solidFill>
            </a:endParaRPr>
          </a:p>
          <a:p>
            <a:pPr indent="-361950" lvl="0" marL="457200" rtl="0" algn="l">
              <a:lnSpc>
                <a:spcPct val="115000"/>
              </a:lnSpc>
              <a:spcBef>
                <a:spcPts val="0"/>
              </a:spcBef>
              <a:spcAft>
                <a:spcPts val="0"/>
              </a:spcAft>
              <a:buClr>
                <a:schemeClr val="lt1"/>
              </a:buClr>
              <a:buSzPts val="2100"/>
              <a:buChar char="●"/>
            </a:pPr>
            <a:r>
              <a:rPr lang="en" sz="2100">
                <a:solidFill>
                  <a:schemeClr val="lt1"/>
                </a:solidFill>
              </a:rPr>
              <a:t>Rationale for Creation</a:t>
            </a:r>
            <a:endParaRPr sz="2100">
              <a:solidFill>
                <a:schemeClr val="lt1"/>
              </a:solidFill>
            </a:endParaRPr>
          </a:p>
          <a:p>
            <a:pPr indent="-361950" lvl="0" marL="457200" rtl="0" algn="l">
              <a:lnSpc>
                <a:spcPct val="115000"/>
              </a:lnSpc>
              <a:spcBef>
                <a:spcPts val="0"/>
              </a:spcBef>
              <a:spcAft>
                <a:spcPts val="0"/>
              </a:spcAft>
              <a:buClr>
                <a:schemeClr val="lt1"/>
              </a:buClr>
              <a:buSzPts val="2100"/>
              <a:buChar char="●"/>
            </a:pPr>
            <a:r>
              <a:rPr lang="en" sz="2100">
                <a:solidFill>
                  <a:schemeClr val="lt1"/>
                </a:solidFill>
              </a:rPr>
              <a:t>Examples of Stored Data </a:t>
            </a:r>
            <a:endParaRPr sz="2100">
              <a:solidFill>
                <a:schemeClr val="lt1"/>
              </a:solidFill>
            </a:endParaRPr>
          </a:p>
          <a:p>
            <a:pPr indent="-361950" lvl="0" marL="457200" rtl="0" algn="l">
              <a:lnSpc>
                <a:spcPct val="115000"/>
              </a:lnSpc>
              <a:spcBef>
                <a:spcPts val="0"/>
              </a:spcBef>
              <a:spcAft>
                <a:spcPts val="0"/>
              </a:spcAft>
              <a:buClr>
                <a:schemeClr val="lt1"/>
              </a:buClr>
              <a:buSzPts val="2100"/>
              <a:buChar char="●"/>
            </a:pPr>
            <a:r>
              <a:rPr lang="en" sz="2100">
                <a:solidFill>
                  <a:schemeClr val="lt1"/>
                </a:solidFill>
              </a:rPr>
              <a:t>Artemis Entity-Relationship (AER)</a:t>
            </a:r>
            <a:endParaRPr sz="2100">
              <a:solidFill>
                <a:schemeClr val="lt1"/>
              </a:solidFill>
            </a:endParaRPr>
          </a:p>
          <a:p>
            <a:pPr indent="-361950" lvl="0" marL="457200" rtl="0" algn="l">
              <a:lnSpc>
                <a:spcPct val="115000"/>
              </a:lnSpc>
              <a:spcBef>
                <a:spcPts val="0"/>
              </a:spcBef>
              <a:spcAft>
                <a:spcPts val="0"/>
              </a:spcAft>
              <a:buClr>
                <a:schemeClr val="lt1"/>
              </a:buClr>
              <a:buSzPts val="2100"/>
              <a:buChar char="●"/>
            </a:pPr>
            <a:r>
              <a:rPr lang="en" sz="2100">
                <a:solidFill>
                  <a:schemeClr val="lt1"/>
                </a:solidFill>
              </a:rPr>
              <a:t>Typical Queries and Execution Results</a:t>
            </a:r>
            <a:endParaRPr sz="2100">
              <a:solidFill>
                <a:schemeClr val="lt1"/>
              </a:solidFill>
            </a:endParaRPr>
          </a:p>
          <a:p>
            <a:pPr indent="-361950" lvl="0" marL="457200" rtl="0" algn="l">
              <a:lnSpc>
                <a:spcPct val="115000"/>
              </a:lnSpc>
              <a:spcBef>
                <a:spcPts val="0"/>
              </a:spcBef>
              <a:spcAft>
                <a:spcPts val="0"/>
              </a:spcAft>
              <a:buClr>
                <a:schemeClr val="lt1"/>
              </a:buClr>
              <a:buSzPts val="2100"/>
              <a:buChar char="●"/>
            </a:pPr>
            <a:r>
              <a:rPr lang="en" sz="2100">
                <a:solidFill>
                  <a:schemeClr val="lt1"/>
                </a:solidFill>
              </a:rPr>
              <a:t>Difficulties/issues And Resolutions</a:t>
            </a:r>
            <a:endParaRPr sz="21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077D2"/>
            </a:gs>
            <a:gs pos="100000">
              <a:srgbClr val="093153"/>
            </a:gs>
          </a:gsLst>
          <a:path path="circle">
            <a:fillToRect b="50%" l="50%" r="50%" t="50%"/>
          </a:path>
          <a:tileRect/>
        </a:gradFill>
      </p:bgPr>
    </p:bg>
    <p:spTree>
      <p:nvGrpSpPr>
        <p:cNvPr id="176" name="Shape 176"/>
        <p:cNvGrpSpPr/>
        <p:nvPr/>
      </p:nvGrpSpPr>
      <p:grpSpPr>
        <a:xfrm>
          <a:off x="0" y="0"/>
          <a:ext cx="0" cy="0"/>
          <a:chOff x="0" y="0"/>
          <a:chExt cx="0" cy="0"/>
        </a:xfrm>
      </p:grpSpPr>
      <p:sp>
        <p:nvSpPr>
          <p:cNvPr id="177" name="Google Shape;177;g230bc251514_0_319"/>
          <p:cNvSpPr txBox="1"/>
          <p:nvPr>
            <p:ph type="title"/>
          </p:nvPr>
        </p:nvSpPr>
        <p:spPr>
          <a:xfrm>
            <a:off x="311700" y="26540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u="sng">
                <a:solidFill>
                  <a:schemeClr val="lt1"/>
                </a:solidFill>
              </a:rPr>
              <a:t>Links/References</a:t>
            </a:r>
            <a:endParaRPr b="1" u="sng">
              <a:solidFill>
                <a:schemeClr val="lt1"/>
              </a:solidFill>
            </a:endParaRPr>
          </a:p>
        </p:txBody>
      </p:sp>
      <p:sp>
        <p:nvSpPr>
          <p:cNvPr id="178" name="Google Shape;178;g230bc251514_0_319"/>
          <p:cNvSpPr txBox="1"/>
          <p:nvPr>
            <p:ph idx="1" type="body"/>
          </p:nvPr>
        </p:nvSpPr>
        <p:spPr>
          <a:xfrm>
            <a:off x="311700" y="838100"/>
            <a:ext cx="8520600" cy="4305300"/>
          </a:xfrm>
          <a:prstGeom prst="rect">
            <a:avLst/>
          </a:prstGeom>
          <a:noFill/>
          <a:ln>
            <a:noFill/>
          </a:ln>
        </p:spPr>
        <p:txBody>
          <a:bodyPr anchorCtr="0" anchor="t" bIns="91425" lIns="91425" spcFirstLastPara="1" rIns="91425" wrap="square" tIns="91425">
            <a:normAutofit fontScale="55000" lnSpcReduction="10000"/>
          </a:bodyPr>
          <a:lstStyle/>
          <a:p>
            <a:pPr indent="-270510" lvl="0" marL="457200" rtl="0" algn="l">
              <a:lnSpc>
                <a:spcPct val="125000"/>
              </a:lnSpc>
              <a:spcBef>
                <a:spcPts val="900"/>
              </a:spcBef>
              <a:spcAft>
                <a:spcPts val="0"/>
              </a:spcAft>
              <a:buClr>
                <a:schemeClr val="lt1"/>
              </a:buClr>
              <a:buSzPct val="100000"/>
              <a:buChar char="●"/>
            </a:pPr>
            <a:r>
              <a:rPr lang="en" sz="1200">
                <a:solidFill>
                  <a:schemeClr val="lt1"/>
                </a:solidFill>
              </a:rPr>
              <a:t>Broussard, Louisiana (Zoosiana)</a:t>
            </a:r>
            <a:endParaRPr sz="1200">
              <a:solidFill>
                <a:schemeClr val="lt1"/>
              </a:solidFill>
            </a:endParaRPr>
          </a:p>
          <a:p>
            <a:pPr indent="-270510" lvl="1" marL="914400" rtl="0" algn="l">
              <a:lnSpc>
                <a:spcPct val="125000"/>
              </a:lnSpc>
              <a:spcBef>
                <a:spcPts val="0"/>
              </a:spcBef>
              <a:spcAft>
                <a:spcPts val="0"/>
              </a:spcAft>
              <a:buClr>
                <a:schemeClr val="lt1"/>
              </a:buClr>
              <a:buSzPct val="100000"/>
              <a:buChar char="○"/>
            </a:pPr>
            <a:r>
              <a:rPr lang="en" sz="1200">
                <a:solidFill>
                  <a:schemeClr val="lt1"/>
                </a:solidFill>
              </a:rPr>
              <a:t>Zoosiana. (n.d.). Home. Retrieved from https://zoosiana.com/.</a:t>
            </a:r>
            <a:endParaRPr sz="1200">
              <a:solidFill>
                <a:schemeClr val="lt1"/>
              </a:solidFill>
            </a:endParaRPr>
          </a:p>
          <a:p>
            <a:pPr indent="-270510" lvl="0" marL="457200" rtl="0" algn="l">
              <a:lnSpc>
                <a:spcPct val="125000"/>
              </a:lnSpc>
              <a:spcBef>
                <a:spcPts val="0"/>
              </a:spcBef>
              <a:spcAft>
                <a:spcPts val="0"/>
              </a:spcAft>
              <a:buClr>
                <a:schemeClr val="lt1"/>
              </a:buClr>
              <a:buSzPct val="100000"/>
              <a:buChar char="●"/>
            </a:pPr>
            <a:r>
              <a:rPr lang="en" sz="1200">
                <a:solidFill>
                  <a:schemeClr val="lt1"/>
                </a:solidFill>
              </a:rPr>
              <a:t>Asheboro, North Carolina (North Carolina Zoo) </a:t>
            </a:r>
            <a:endParaRPr sz="1200">
              <a:solidFill>
                <a:schemeClr val="lt1"/>
              </a:solidFill>
            </a:endParaRPr>
          </a:p>
          <a:p>
            <a:pPr indent="-270510" lvl="1" marL="914400" rtl="0" algn="l">
              <a:lnSpc>
                <a:spcPct val="125000"/>
              </a:lnSpc>
              <a:spcBef>
                <a:spcPts val="0"/>
              </a:spcBef>
              <a:spcAft>
                <a:spcPts val="0"/>
              </a:spcAft>
              <a:buClr>
                <a:schemeClr val="lt1"/>
              </a:buClr>
              <a:buSzPct val="100000"/>
              <a:buChar char="○"/>
            </a:pPr>
            <a:r>
              <a:rPr lang="en" sz="1200">
                <a:solidFill>
                  <a:schemeClr val="lt1"/>
                </a:solidFill>
              </a:rPr>
              <a:t>North Carolina Zoo. (n.d.). Home. Retrieved from https://www.nczoo.org/.</a:t>
            </a:r>
            <a:endParaRPr sz="1200">
              <a:solidFill>
                <a:schemeClr val="lt1"/>
              </a:solidFill>
            </a:endParaRPr>
          </a:p>
          <a:p>
            <a:pPr indent="-270510" lvl="0" marL="457200" rtl="0" algn="l">
              <a:lnSpc>
                <a:spcPct val="125000"/>
              </a:lnSpc>
              <a:spcBef>
                <a:spcPts val="0"/>
              </a:spcBef>
              <a:spcAft>
                <a:spcPts val="0"/>
              </a:spcAft>
              <a:buClr>
                <a:schemeClr val="lt1"/>
              </a:buClr>
              <a:buSzPct val="100000"/>
              <a:buChar char="●"/>
            </a:pPr>
            <a:r>
              <a:rPr lang="en" sz="1200">
                <a:solidFill>
                  <a:schemeClr val="lt1"/>
                </a:solidFill>
              </a:rPr>
              <a:t>Abilene, Texas (Abilene Zoo)</a:t>
            </a:r>
            <a:endParaRPr sz="1200">
              <a:solidFill>
                <a:schemeClr val="lt1"/>
              </a:solidFill>
            </a:endParaRPr>
          </a:p>
          <a:p>
            <a:pPr indent="-270510" lvl="1" marL="914400" rtl="0" algn="l">
              <a:lnSpc>
                <a:spcPct val="125000"/>
              </a:lnSpc>
              <a:spcBef>
                <a:spcPts val="0"/>
              </a:spcBef>
              <a:spcAft>
                <a:spcPts val="0"/>
              </a:spcAft>
              <a:buClr>
                <a:schemeClr val="lt1"/>
              </a:buClr>
              <a:buSzPct val="100000"/>
              <a:buChar char="○"/>
            </a:pPr>
            <a:r>
              <a:rPr lang="en" sz="1200">
                <a:solidFill>
                  <a:schemeClr val="lt1"/>
                </a:solidFill>
              </a:rPr>
              <a:t>Abilene Zoological Gardens. (n.d.). Home. Retrieved from https://abilenezoo.org/.</a:t>
            </a:r>
            <a:endParaRPr sz="1200">
              <a:solidFill>
                <a:schemeClr val="lt1"/>
              </a:solidFill>
            </a:endParaRPr>
          </a:p>
          <a:p>
            <a:pPr indent="-270510" lvl="0" marL="457200" rtl="0" algn="l">
              <a:lnSpc>
                <a:spcPct val="125000"/>
              </a:lnSpc>
              <a:spcBef>
                <a:spcPts val="0"/>
              </a:spcBef>
              <a:spcAft>
                <a:spcPts val="0"/>
              </a:spcAft>
              <a:buClr>
                <a:schemeClr val="lt1"/>
              </a:buClr>
              <a:buSzPct val="100000"/>
              <a:buChar char="●"/>
            </a:pPr>
            <a:r>
              <a:rPr lang="en" sz="1200">
                <a:solidFill>
                  <a:schemeClr val="lt1"/>
                </a:solidFill>
              </a:rPr>
              <a:t>ER Diagram Maker</a:t>
            </a:r>
            <a:endParaRPr sz="1200">
              <a:solidFill>
                <a:schemeClr val="lt1"/>
              </a:solidFill>
            </a:endParaRPr>
          </a:p>
          <a:p>
            <a:pPr indent="-270510" lvl="1" marL="914400" rtl="0" algn="l">
              <a:lnSpc>
                <a:spcPct val="125000"/>
              </a:lnSpc>
              <a:spcBef>
                <a:spcPts val="0"/>
              </a:spcBef>
              <a:spcAft>
                <a:spcPts val="0"/>
              </a:spcAft>
              <a:buClr>
                <a:schemeClr val="lt1"/>
              </a:buClr>
              <a:buSzPct val="100000"/>
              <a:buChar char="○"/>
            </a:pPr>
            <a:r>
              <a:rPr lang="en" sz="1200">
                <a:solidFill>
                  <a:schemeClr val="lt1"/>
                </a:solidFill>
              </a:rPr>
              <a:t>diagrams.net. (2022, February 3). How to insert SQL into your diagrams. Retrieved from </a:t>
            </a:r>
            <a:r>
              <a:rPr lang="en" sz="1200" u="sng">
                <a:solidFill>
                  <a:schemeClr val="lt1"/>
                </a:solidFill>
                <a:hlinkClick r:id="rId3">
                  <a:extLst>
                    <a:ext uri="{A12FA001-AC4F-418D-AE19-62706E023703}">
                      <ahyp:hlinkClr val="tx"/>
                    </a:ext>
                  </a:extLst>
                </a:hlinkClick>
              </a:rPr>
              <a:t>https://www.diagrams.net/blog/insert-sql</a:t>
            </a:r>
            <a:r>
              <a:rPr lang="en" sz="1200">
                <a:solidFill>
                  <a:schemeClr val="lt1"/>
                </a:solidFill>
              </a:rPr>
              <a:t>.</a:t>
            </a:r>
            <a:endParaRPr sz="1200">
              <a:solidFill>
                <a:schemeClr val="lt1"/>
              </a:solidFill>
            </a:endParaRPr>
          </a:p>
          <a:p>
            <a:pPr indent="-270510" lvl="0" marL="457200" rtl="0" algn="l">
              <a:lnSpc>
                <a:spcPct val="125000"/>
              </a:lnSpc>
              <a:spcBef>
                <a:spcPts val="0"/>
              </a:spcBef>
              <a:spcAft>
                <a:spcPts val="0"/>
              </a:spcAft>
              <a:buClr>
                <a:schemeClr val="lt1"/>
              </a:buClr>
              <a:buSzPct val="100000"/>
              <a:buChar char="●"/>
            </a:pPr>
            <a:r>
              <a:rPr lang="en" sz="1200">
                <a:solidFill>
                  <a:schemeClr val="lt1"/>
                </a:solidFill>
              </a:rPr>
              <a:t>NCBI GENES RESULT</a:t>
            </a:r>
            <a:endParaRPr sz="1200">
              <a:solidFill>
                <a:schemeClr val="lt1"/>
              </a:solidFill>
            </a:endParaRPr>
          </a:p>
          <a:p>
            <a:pPr indent="-270510" lvl="1" marL="914400" rtl="0" algn="l">
              <a:lnSpc>
                <a:spcPct val="125000"/>
              </a:lnSpc>
              <a:spcBef>
                <a:spcPts val="0"/>
              </a:spcBef>
              <a:spcAft>
                <a:spcPts val="0"/>
              </a:spcAft>
              <a:buClr>
                <a:schemeClr val="lt1"/>
              </a:buClr>
              <a:buSzPct val="100000"/>
              <a:buChar char="○"/>
            </a:pPr>
            <a:r>
              <a:rPr lang="en" sz="1200">
                <a:solidFill>
                  <a:schemeClr val="lt1"/>
                </a:solidFill>
              </a:rPr>
              <a:t>National Center for Biotechnology Information. (n.d.). Gene - NCBI. Retrieved April 4, 2023, from </a:t>
            </a:r>
            <a:r>
              <a:rPr lang="en" sz="1200" u="sng">
                <a:solidFill>
                  <a:schemeClr val="lt1"/>
                </a:solidFill>
                <a:hlinkClick r:id="rId4">
                  <a:extLst>
                    <a:ext uri="{A12FA001-AC4F-418D-AE19-62706E023703}">
                      <ahyp:hlinkClr val="tx"/>
                    </a:ext>
                  </a:extLst>
                </a:hlinkClick>
              </a:rPr>
              <a:t>https://www.ncbi.nlm.nih.gov/gene?term=%22Equus%20quagga%20boehmi%22%20%5BOrganism%5D%20OR%20%22Oxyura%20jamaicensis%22%20%5BOrganism%5D%20OR%20%22Ampeliceps%20coronatus%22%20%5BOrganism%5D%20OR%20%22Naja%20pallida%22%20%5BOrganism%5D%20OR%20%22Basiliscus%20plumifrons%22%20%5BOrganism%5D%20OR%20%22Aythya%20valisineria%22%20%5BOrganism%5D%20OR%20%22Dendrocygna%20bicolor%22%20%5BOrganism%5D%20OR%20%22Macrochelys%20temminckii%22%20%5BOrganism%5D%20OR%20%22Zalophus%20californianus%22%20%5BOrganism%5D%20OR%20%22Anser%20anser%22%20%5BOrganism%5D%20OR%20%22Erythrocebus%20patas%22%20%5BOrganism%5D%20OR%20%22Puma%20concolor%22%20%5BOrganism%5D%20OR%20%22Struthio%20camelus%22%20%5BOrganism%5D%20OR%20%22Phacochoerus%20sp.%22%20%5BOrganism%5D%20OR%20%22Leopardus%20pardalis%22%20%5BOrganism%5D%20OR%20%22Giraffa%20camelopardalis%20reticulata%22%20%5BOrganism%5D%20OR%20%22Trioceros%20melleri%22%20%5BOrganism%5D%20OR%20%22Leptailurus%20serval%22%20%5BOrganism%5D%20OR%20%22Coendou%20prehensilis%22%20%5BOrganism%5D%20OR%20%22Graptemys%20versa%22%20%5BOrganism%5D%20OR%20%22Lachesis%20stenophrys%22%20%5BOrganism%5D%20OR%20%22Bassariscus%20sumichrasti%22%20%5BOrganism%5D%20OR%20%22Python%20regius%22%20%5BOrganism%5D%20OR%20%22Leiothrix%20lutea%22%20%5BOrganism%5D%20OR%20%22Mycteria%20ibis%22%20%5BOrganism%5D%20OR%20%22Amazona%20finschi%22%20%5BOrganism%5D%20OR%20%22Panthera%20leo%22%20%</a:t>
            </a:r>
            <a:endParaRPr sz="1200">
              <a:solidFill>
                <a:schemeClr val="lt1"/>
              </a:solidFill>
            </a:endParaRPr>
          </a:p>
          <a:p>
            <a:pPr indent="-270510" lvl="0" marL="457200" rtl="0" algn="l">
              <a:lnSpc>
                <a:spcPct val="125000"/>
              </a:lnSpc>
              <a:spcBef>
                <a:spcPts val="0"/>
              </a:spcBef>
              <a:spcAft>
                <a:spcPts val="0"/>
              </a:spcAft>
              <a:buClr>
                <a:schemeClr val="lt1"/>
              </a:buClr>
              <a:buSzPct val="100000"/>
              <a:buChar char="●"/>
            </a:pPr>
            <a:r>
              <a:rPr lang="en" sz="1200">
                <a:solidFill>
                  <a:schemeClr val="lt1"/>
                </a:solidFill>
              </a:rPr>
              <a:t>Animal aging and life history website</a:t>
            </a:r>
            <a:endParaRPr sz="1200">
              <a:solidFill>
                <a:schemeClr val="lt1"/>
              </a:solidFill>
            </a:endParaRPr>
          </a:p>
          <a:p>
            <a:pPr indent="-270510" lvl="1" marL="914400" rtl="0" algn="l">
              <a:lnSpc>
                <a:spcPct val="125000"/>
              </a:lnSpc>
              <a:spcBef>
                <a:spcPts val="0"/>
              </a:spcBef>
              <a:spcAft>
                <a:spcPts val="0"/>
              </a:spcAft>
              <a:buClr>
                <a:schemeClr val="lt1"/>
              </a:buClr>
              <a:buSzPct val="100000"/>
              <a:buChar char="○"/>
            </a:pPr>
            <a:r>
              <a:rPr lang="en" sz="1200">
                <a:solidFill>
                  <a:schemeClr val="lt1"/>
                </a:solidFill>
              </a:rPr>
              <a:t>de Magalhães, J. P., &amp; Costa, J. (2021). Annotated lists of mammals, birds, and fishes exhibiting extreme life spans. Retrieved April 4, 2023, from </a:t>
            </a:r>
            <a:r>
              <a:rPr lang="en" sz="1200" u="sng">
                <a:solidFill>
                  <a:schemeClr val="lt1"/>
                </a:solidFill>
                <a:hlinkClick r:id="rId5">
                  <a:extLst>
                    <a:ext uri="{A12FA001-AC4F-418D-AE19-62706E023703}">
                      <ahyp:hlinkClr val="tx"/>
                    </a:ext>
                  </a:extLst>
                </a:hlinkClick>
              </a:rPr>
              <a:t>https://genomics.senescence.info/species/index.html</a:t>
            </a:r>
            <a:endParaRPr sz="1200">
              <a:solidFill>
                <a:schemeClr val="lt1"/>
              </a:solidFill>
            </a:endParaRPr>
          </a:p>
          <a:p>
            <a:pPr indent="-270510" lvl="0" marL="457200" rtl="0" algn="l">
              <a:lnSpc>
                <a:spcPct val="125000"/>
              </a:lnSpc>
              <a:spcBef>
                <a:spcPts val="0"/>
              </a:spcBef>
              <a:spcAft>
                <a:spcPts val="0"/>
              </a:spcAft>
              <a:buClr>
                <a:schemeClr val="lt1"/>
              </a:buClr>
              <a:buSzPct val="100000"/>
              <a:buChar char="●"/>
            </a:pPr>
            <a:r>
              <a:rPr lang="en" sz="1200">
                <a:solidFill>
                  <a:schemeClr val="lt1"/>
                </a:solidFill>
              </a:rPr>
              <a:t>Animal life span information</a:t>
            </a:r>
            <a:endParaRPr sz="1200">
              <a:solidFill>
                <a:schemeClr val="lt1"/>
              </a:solidFill>
            </a:endParaRPr>
          </a:p>
          <a:p>
            <a:pPr indent="-270510" lvl="1" marL="914400" rtl="0" algn="l">
              <a:lnSpc>
                <a:spcPct val="125000"/>
              </a:lnSpc>
              <a:spcBef>
                <a:spcPts val="0"/>
              </a:spcBef>
              <a:spcAft>
                <a:spcPts val="0"/>
              </a:spcAft>
              <a:buClr>
                <a:schemeClr val="lt1"/>
              </a:buClr>
              <a:buSzPct val="100000"/>
              <a:buChar char="○"/>
            </a:pPr>
            <a:r>
              <a:rPr lang="en" sz="1200">
                <a:solidFill>
                  <a:schemeClr val="lt1"/>
                </a:solidFill>
              </a:rPr>
              <a:t>de Magalhães, J. P., &amp; Costa, J. (2021). Dataset of mammalian, avian and piscine maximum reported lifespan versus age at sexual maturity. Retrieved April 4, 2023, from </a:t>
            </a:r>
            <a:r>
              <a:rPr lang="en" sz="1200" u="sng">
                <a:solidFill>
                  <a:schemeClr val="lt1"/>
                </a:solidFill>
                <a:hlinkClick r:id="rId6">
                  <a:extLst>
                    <a:ext uri="{A12FA001-AC4F-418D-AE19-62706E023703}">
                      <ahyp:hlinkClr val="tx"/>
                    </a:ext>
                  </a:extLst>
                </a:hlinkClick>
              </a:rPr>
              <a:t>https://genomics.senescence.info/species/dataset.zip</a:t>
            </a:r>
            <a:endParaRPr sz="1200">
              <a:solidFill>
                <a:schemeClr val="lt1"/>
              </a:solidFill>
            </a:endParaRPr>
          </a:p>
          <a:p>
            <a:pPr indent="-270510" lvl="0" marL="457200" rtl="0" algn="l">
              <a:lnSpc>
                <a:spcPct val="125000"/>
              </a:lnSpc>
              <a:spcBef>
                <a:spcPts val="0"/>
              </a:spcBef>
              <a:spcAft>
                <a:spcPts val="0"/>
              </a:spcAft>
              <a:buClr>
                <a:schemeClr val="lt1"/>
              </a:buClr>
              <a:buSzPct val="100000"/>
              <a:buChar char="●"/>
            </a:pPr>
            <a:r>
              <a:rPr lang="en" sz="1200">
                <a:solidFill>
                  <a:schemeClr val="lt1"/>
                </a:solidFill>
              </a:rPr>
              <a:t>More zoo animal databases</a:t>
            </a:r>
            <a:endParaRPr sz="1200">
              <a:solidFill>
                <a:schemeClr val="lt1"/>
              </a:solidFill>
            </a:endParaRPr>
          </a:p>
          <a:p>
            <a:pPr indent="-270510" lvl="1" marL="914400" rtl="0" algn="l">
              <a:lnSpc>
                <a:spcPct val="125000"/>
              </a:lnSpc>
              <a:spcBef>
                <a:spcPts val="0"/>
              </a:spcBef>
              <a:spcAft>
                <a:spcPts val="0"/>
              </a:spcAft>
              <a:buClr>
                <a:schemeClr val="lt1"/>
              </a:buClr>
              <a:buSzPct val="100000"/>
              <a:buChar char="○"/>
            </a:pPr>
            <a:r>
              <a:rPr lang="en" sz="1200">
                <a:solidFill>
                  <a:schemeClr val="lt1"/>
                </a:solidFill>
              </a:rPr>
              <a:t>Wild Welfare. (n.d.). Zoo animal databases &amp; associations. Retrieved April 4, 2023, from </a:t>
            </a:r>
            <a:r>
              <a:rPr lang="en" sz="1200" u="sng">
                <a:solidFill>
                  <a:schemeClr val="lt1"/>
                </a:solidFill>
                <a:hlinkClick r:id="rId7">
                  <a:extLst>
                    <a:ext uri="{A12FA001-AC4F-418D-AE19-62706E023703}">
                      <ahyp:hlinkClr val="tx"/>
                    </a:ext>
                  </a:extLst>
                </a:hlinkClick>
              </a:rPr>
              <a:t>https://wildwelfare.org/zoo-animal-databases-associations/</a:t>
            </a:r>
            <a:endParaRPr sz="1200">
              <a:solidFill>
                <a:schemeClr val="lt1"/>
              </a:solidFill>
            </a:endParaRPr>
          </a:p>
          <a:p>
            <a:pPr indent="-270510" lvl="0" marL="457200" rtl="0" algn="l">
              <a:lnSpc>
                <a:spcPct val="125000"/>
              </a:lnSpc>
              <a:spcBef>
                <a:spcPts val="0"/>
              </a:spcBef>
              <a:spcAft>
                <a:spcPts val="0"/>
              </a:spcAft>
              <a:buClr>
                <a:schemeClr val="lt1"/>
              </a:buClr>
              <a:buSzPct val="100000"/>
              <a:buChar char="●"/>
            </a:pPr>
            <a:r>
              <a:rPr lang="en" sz="1200">
                <a:solidFill>
                  <a:schemeClr val="lt1"/>
                </a:solidFill>
              </a:rPr>
              <a:t>Animal article/journal references</a:t>
            </a:r>
            <a:endParaRPr sz="1200">
              <a:solidFill>
                <a:schemeClr val="lt1"/>
              </a:solidFill>
            </a:endParaRPr>
          </a:p>
          <a:p>
            <a:pPr indent="-270510" lvl="1" marL="914400" rtl="0" algn="l">
              <a:lnSpc>
                <a:spcPct val="125000"/>
              </a:lnSpc>
              <a:spcBef>
                <a:spcPts val="0"/>
              </a:spcBef>
              <a:spcAft>
                <a:spcPts val="0"/>
              </a:spcAft>
              <a:buClr>
                <a:schemeClr val="lt1"/>
              </a:buClr>
              <a:buSzPct val="100000"/>
              <a:buChar char="○"/>
            </a:pPr>
            <a:r>
              <a:rPr lang="en" sz="1200">
                <a:solidFill>
                  <a:schemeClr val="lt1"/>
                </a:solidFill>
              </a:rPr>
              <a:t>EBSCOhost. (n.d.). Advanced search - Academic Search Complete. Retrieved April 4, 2023, from </a:t>
            </a:r>
            <a:r>
              <a:rPr lang="en" sz="1200" u="sng">
                <a:solidFill>
                  <a:schemeClr val="lt1"/>
                </a:solidFill>
                <a:hlinkClick r:id="rId8">
                  <a:extLst>
                    <a:ext uri="{A12FA001-AC4F-418D-AE19-62706E023703}">
                      <ahyp:hlinkClr val="tx"/>
                    </a:ext>
                  </a:extLst>
                </a:hlinkClick>
              </a:rPr>
              <a:t>https://search.ebscohost.com/login.aspx?direct=true&amp;AuthType=shib&amp;db=fzh&amp;bquery=animal&amp;authtype=shib&amp;type=1&amp;searchMode=Standard&amp;site=ehost-live&amp;scope=site&amp;custid=s5822979</a:t>
            </a:r>
            <a:endParaRPr sz="1200">
              <a:solidFill>
                <a:schemeClr val="lt1"/>
              </a:solidFill>
            </a:endParaRPr>
          </a:p>
          <a:p>
            <a:pPr indent="-270510" lvl="0" marL="457200" rtl="0" algn="l">
              <a:lnSpc>
                <a:spcPct val="125000"/>
              </a:lnSpc>
              <a:spcBef>
                <a:spcPts val="0"/>
              </a:spcBef>
              <a:spcAft>
                <a:spcPts val="0"/>
              </a:spcAft>
              <a:buClr>
                <a:schemeClr val="lt1"/>
              </a:buClr>
              <a:buSzPct val="100000"/>
              <a:buChar char="●"/>
            </a:pPr>
            <a:r>
              <a:rPr lang="en" sz="1200">
                <a:solidFill>
                  <a:schemeClr val="lt1"/>
                </a:solidFill>
              </a:rPr>
              <a:t>Data scrape from HTML of online zoo website:</a:t>
            </a:r>
            <a:endParaRPr sz="1200">
              <a:solidFill>
                <a:schemeClr val="lt1"/>
              </a:solidFill>
            </a:endParaRPr>
          </a:p>
          <a:p>
            <a:pPr indent="-270510" lvl="1" marL="914400" rtl="0" algn="l">
              <a:lnSpc>
                <a:spcPct val="125000"/>
              </a:lnSpc>
              <a:spcBef>
                <a:spcPts val="0"/>
              </a:spcBef>
              <a:spcAft>
                <a:spcPts val="0"/>
              </a:spcAft>
              <a:buClr>
                <a:schemeClr val="lt1"/>
              </a:buClr>
              <a:buSzPct val="100000"/>
              <a:buChar char="○"/>
            </a:pPr>
            <a:r>
              <a:rPr lang="en" sz="1200">
                <a:solidFill>
                  <a:schemeClr val="lt1"/>
                </a:solidFill>
              </a:rPr>
              <a:t>The Online Zoo. (n.d.). North Carolina Zoo. Retrieved April 4, 2023, from </a:t>
            </a:r>
            <a:r>
              <a:rPr lang="en" sz="1200" u="sng">
                <a:solidFill>
                  <a:schemeClr val="lt1"/>
                </a:solidFill>
                <a:hlinkClick r:id="rId9">
                  <a:extLst>
                    <a:ext uri="{A12FA001-AC4F-418D-AE19-62706E023703}">
                      <ahyp:hlinkClr val="tx"/>
                    </a:ext>
                  </a:extLst>
                </a:hlinkClick>
              </a:rPr>
              <a:t>http://theonlinezoo.com/pages/north_carolina_zoo.html</a:t>
            </a:r>
            <a:endParaRPr sz="1200">
              <a:solidFill>
                <a:schemeClr val="lt1"/>
              </a:solidFill>
            </a:endParaRPr>
          </a:p>
          <a:p>
            <a:pPr indent="-270510" lvl="1" marL="914400" rtl="0" algn="l">
              <a:lnSpc>
                <a:spcPct val="125000"/>
              </a:lnSpc>
              <a:spcBef>
                <a:spcPts val="0"/>
              </a:spcBef>
              <a:spcAft>
                <a:spcPts val="0"/>
              </a:spcAft>
              <a:buClr>
                <a:schemeClr val="lt1"/>
              </a:buClr>
              <a:buSzPct val="100000"/>
              <a:buChar char="○"/>
            </a:pPr>
            <a:r>
              <a:rPr lang="en" sz="1200">
                <a:solidFill>
                  <a:schemeClr val="lt1"/>
                </a:solidFill>
              </a:rPr>
              <a:t>The Online Zoo. (n.d.). North Carolina Zoo - Zoo Links. Retrieved April 4, 2023, from </a:t>
            </a:r>
            <a:r>
              <a:rPr lang="en" sz="1200" u="sng">
                <a:solidFill>
                  <a:schemeClr val="lt1"/>
                </a:solidFill>
                <a:hlinkClick r:id="rId10">
                  <a:extLst>
                    <a:ext uri="{A12FA001-AC4F-418D-AE19-62706E023703}">
                      <ahyp:hlinkClr val="tx"/>
                    </a:ext>
                  </a:extLst>
                </a:hlinkClick>
              </a:rPr>
              <a:t>http://theonlinezoo.com/pages/north_carolina_zoo.html</a:t>
            </a:r>
            <a:endParaRPr sz="1200">
              <a:solidFill>
                <a:schemeClr val="lt1"/>
              </a:solidFill>
            </a:endParaRPr>
          </a:p>
          <a:p>
            <a:pPr indent="-270510" lvl="0" marL="457200" rtl="0" algn="l">
              <a:spcBef>
                <a:spcPts val="0"/>
              </a:spcBef>
              <a:spcAft>
                <a:spcPts val="0"/>
              </a:spcAft>
              <a:buClr>
                <a:schemeClr val="lt1"/>
              </a:buClr>
              <a:buSzPct val="109090"/>
              <a:buChar char="●"/>
            </a:pPr>
            <a:r>
              <a:rPr lang="en" sz="1100">
                <a:solidFill>
                  <a:schemeClr val="lt1"/>
                </a:solidFill>
              </a:rPr>
              <a:t>NCBI journal results of animals from a zoo:</a:t>
            </a:r>
            <a:endParaRPr sz="1200">
              <a:solidFill>
                <a:schemeClr val="lt1"/>
              </a:solidFill>
            </a:endParaRPr>
          </a:p>
          <a:p>
            <a:pPr indent="-270510" lvl="1" marL="914400" rtl="0" algn="l">
              <a:lnSpc>
                <a:spcPct val="125000"/>
              </a:lnSpc>
              <a:spcBef>
                <a:spcPts val="0"/>
              </a:spcBef>
              <a:spcAft>
                <a:spcPts val="0"/>
              </a:spcAft>
              <a:buClr>
                <a:schemeClr val="lt1"/>
              </a:buClr>
              <a:buSzPct val="100000"/>
              <a:buChar char="○"/>
            </a:pPr>
            <a:r>
              <a:rPr lang="en" sz="1200">
                <a:solidFill>
                  <a:schemeClr val="lt1"/>
                </a:solidFill>
              </a:rPr>
              <a:t>PubMed. (n.d.). Results for "'Animals, Zoo'[Mesh]". Retrieved April 4, 2023, from https://pubmed.ncbi.nlm.nih.gov/?term=%22Animals%2C+Zoo%22%5BMesh%5D&amp;size=200</a:t>
            </a:r>
            <a:endParaRPr sz="1882">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077D2"/>
            </a:gs>
            <a:gs pos="100000">
              <a:srgbClr val="093153"/>
            </a:gs>
          </a:gsLst>
          <a:path path="circle">
            <a:fillToRect b="50%" l="50%" r="50%" t="50%"/>
          </a:path>
          <a:tileRect/>
        </a:gradFill>
      </p:bgPr>
    </p:bg>
    <p:spTree>
      <p:nvGrpSpPr>
        <p:cNvPr id="65" name="Shape 65"/>
        <p:cNvGrpSpPr/>
        <p:nvPr/>
      </p:nvGrpSpPr>
      <p:grpSpPr>
        <a:xfrm>
          <a:off x="0" y="0"/>
          <a:ext cx="0" cy="0"/>
          <a:chOff x="0" y="0"/>
          <a:chExt cx="0" cy="0"/>
        </a:xfrm>
      </p:grpSpPr>
      <p:sp>
        <p:nvSpPr>
          <p:cNvPr id="66" name="Google Shape;66;p4"/>
          <p:cNvSpPr txBox="1"/>
          <p:nvPr>
            <p:ph type="title"/>
          </p:nvPr>
        </p:nvSpPr>
        <p:spPr>
          <a:xfrm>
            <a:off x="311700" y="2294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15000"/>
              </a:lnSpc>
              <a:spcBef>
                <a:spcPts val="0"/>
              </a:spcBef>
              <a:spcAft>
                <a:spcPts val="1200"/>
              </a:spcAft>
              <a:buSzPct val="99301"/>
              <a:buNone/>
            </a:pPr>
            <a:r>
              <a:rPr b="1" lang="en" u="sng">
                <a:solidFill>
                  <a:schemeClr val="lt1"/>
                </a:solidFill>
              </a:rPr>
              <a:t>Artemis</a:t>
            </a:r>
            <a:r>
              <a:rPr b="1" lang="en" u="sng">
                <a:solidFill>
                  <a:schemeClr val="lt1"/>
                </a:solidFill>
              </a:rPr>
              <a:t> Description</a:t>
            </a:r>
            <a:endParaRPr b="1" sz="3133" u="sng">
              <a:solidFill>
                <a:schemeClr val="lt1"/>
              </a:solidFill>
            </a:endParaRPr>
          </a:p>
        </p:txBody>
      </p:sp>
      <p:sp>
        <p:nvSpPr>
          <p:cNvPr id="67" name="Google Shape;67;p4"/>
          <p:cNvSpPr txBox="1"/>
          <p:nvPr>
            <p:ph idx="1" type="body"/>
          </p:nvPr>
        </p:nvSpPr>
        <p:spPr>
          <a:xfrm>
            <a:off x="311700" y="705200"/>
            <a:ext cx="6165300" cy="4082400"/>
          </a:xfrm>
          <a:prstGeom prst="rect">
            <a:avLst/>
          </a:prstGeom>
          <a:noFill/>
          <a:ln>
            <a:noFill/>
          </a:ln>
        </p:spPr>
        <p:txBody>
          <a:bodyPr anchorCtr="0" anchor="t" bIns="91425" lIns="91425" spcFirstLastPara="1" rIns="91425" wrap="square" tIns="91425">
            <a:normAutofit lnSpcReduction="20000"/>
          </a:bodyPr>
          <a:lstStyle/>
          <a:p>
            <a:pPr indent="-336550" lvl="0" marL="457200" rtl="0" algn="l">
              <a:lnSpc>
                <a:spcPct val="115000"/>
              </a:lnSpc>
              <a:spcBef>
                <a:spcPts val="0"/>
              </a:spcBef>
              <a:spcAft>
                <a:spcPts val="0"/>
              </a:spcAft>
              <a:buClr>
                <a:schemeClr val="lt1"/>
              </a:buClr>
              <a:buSzPts val="1700"/>
              <a:buChar char="-"/>
            </a:pPr>
            <a:r>
              <a:rPr lang="en" sz="1700">
                <a:solidFill>
                  <a:schemeClr val="lt1"/>
                </a:solidFill>
              </a:rPr>
              <a:t>Harbors animal information from real zoo </a:t>
            </a:r>
            <a:r>
              <a:rPr lang="en" sz="1700">
                <a:solidFill>
                  <a:schemeClr val="lt1"/>
                </a:solidFill>
              </a:rPr>
              <a:t>locations</a:t>
            </a:r>
            <a:r>
              <a:rPr lang="en" sz="1700">
                <a:solidFill>
                  <a:schemeClr val="lt1"/>
                </a:solidFill>
              </a:rPr>
              <a:t>:</a:t>
            </a:r>
            <a:endParaRPr sz="1700">
              <a:solidFill>
                <a:schemeClr val="lt1"/>
              </a:solidFill>
            </a:endParaRPr>
          </a:p>
          <a:p>
            <a:pPr indent="-336550" lvl="1" marL="914400" rtl="0" algn="l">
              <a:lnSpc>
                <a:spcPct val="115000"/>
              </a:lnSpc>
              <a:spcBef>
                <a:spcPts val="0"/>
              </a:spcBef>
              <a:spcAft>
                <a:spcPts val="0"/>
              </a:spcAft>
              <a:buClr>
                <a:schemeClr val="lt1"/>
              </a:buClr>
              <a:buSzPts val="1700"/>
              <a:buChar char="-"/>
            </a:pPr>
            <a:r>
              <a:rPr lang="en" sz="1700">
                <a:solidFill>
                  <a:schemeClr val="lt1"/>
                </a:solidFill>
              </a:rPr>
              <a:t>Abilene Zoo - Abilene, TX</a:t>
            </a:r>
            <a:endParaRPr sz="1700">
              <a:solidFill>
                <a:schemeClr val="lt1"/>
              </a:solidFill>
            </a:endParaRPr>
          </a:p>
          <a:p>
            <a:pPr indent="-336550" lvl="1" marL="914400" rtl="0" algn="l">
              <a:lnSpc>
                <a:spcPct val="115000"/>
              </a:lnSpc>
              <a:spcBef>
                <a:spcPts val="0"/>
              </a:spcBef>
              <a:spcAft>
                <a:spcPts val="0"/>
              </a:spcAft>
              <a:buClr>
                <a:schemeClr val="lt1"/>
              </a:buClr>
              <a:buSzPts val="1700"/>
              <a:buChar char="-"/>
            </a:pPr>
            <a:r>
              <a:rPr lang="en" sz="1700">
                <a:solidFill>
                  <a:schemeClr val="lt1"/>
                </a:solidFill>
              </a:rPr>
              <a:t>Zoosiana - Broussard, LA</a:t>
            </a:r>
            <a:endParaRPr sz="1700">
              <a:solidFill>
                <a:schemeClr val="lt1"/>
              </a:solidFill>
            </a:endParaRPr>
          </a:p>
          <a:p>
            <a:pPr indent="-336550" lvl="1" marL="914400" rtl="0" algn="l">
              <a:lnSpc>
                <a:spcPct val="115000"/>
              </a:lnSpc>
              <a:spcBef>
                <a:spcPts val="0"/>
              </a:spcBef>
              <a:spcAft>
                <a:spcPts val="0"/>
              </a:spcAft>
              <a:buClr>
                <a:schemeClr val="lt1"/>
              </a:buClr>
              <a:buSzPts val="1700"/>
              <a:buChar char="-"/>
            </a:pPr>
            <a:r>
              <a:rPr lang="en" sz="1700">
                <a:solidFill>
                  <a:schemeClr val="lt1"/>
                </a:solidFill>
              </a:rPr>
              <a:t>North Carolina Zoo - Asheboro, NC</a:t>
            </a:r>
            <a:endParaRPr sz="1700">
              <a:solidFill>
                <a:schemeClr val="lt1"/>
              </a:solidFill>
            </a:endParaRPr>
          </a:p>
          <a:p>
            <a:pPr indent="-336550" lvl="0" marL="457200" rtl="0" algn="l">
              <a:spcBef>
                <a:spcPts val="0"/>
              </a:spcBef>
              <a:spcAft>
                <a:spcPts val="0"/>
              </a:spcAft>
              <a:buClr>
                <a:schemeClr val="lt1"/>
              </a:buClr>
              <a:buSzPts val="1700"/>
              <a:buChar char="-"/>
            </a:pPr>
            <a:r>
              <a:rPr lang="en" sz="1700">
                <a:solidFill>
                  <a:schemeClr val="lt1"/>
                </a:solidFill>
              </a:rPr>
              <a:t>Links each individual animal</a:t>
            </a:r>
            <a:r>
              <a:rPr lang="en" sz="1700">
                <a:solidFill>
                  <a:schemeClr val="lt1"/>
                </a:solidFill>
              </a:rPr>
              <a:t> with educational and research information:</a:t>
            </a:r>
            <a:endParaRPr sz="1700">
              <a:solidFill>
                <a:schemeClr val="lt1"/>
              </a:solidFill>
            </a:endParaRPr>
          </a:p>
          <a:p>
            <a:pPr indent="-336550" lvl="1" marL="914400" rtl="0" algn="l">
              <a:spcBef>
                <a:spcPts val="0"/>
              </a:spcBef>
              <a:spcAft>
                <a:spcPts val="0"/>
              </a:spcAft>
              <a:buClr>
                <a:schemeClr val="lt1"/>
              </a:buClr>
              <a:buSzPts val="1700"/>
              <a:buChar char="-"/>
            </a:pPr>
            <a:r>
              <a:rPr lang="en" sz="1700">
                <a:solidFill>
                  <a:schemeClr val="lt1"/>
                </a:solidFill>
              </a:rPr>
              <a:t>Genomic Classifications</a:t>
            </a:r>
            <a:endParaRPr sz="1700">
              <a:solidFill>
                <a:schemeClr val="lt1"/>
              </a:solidFill>
            </a:endParaRPr>
          </a:p>
          <a:p>
            <a:pPr indent="-336550" lvl="1" marL="914400" rtl="0" algn="l">
              <a:spcBef>
                <a:spcPts val="0"/>
              </a:spcBef>
              <a:spcAft>
                <a:spcPts val="0"/>
              </a:spcAft>
              <a:buClr>
                <a:schemeClr val="lt1"/>
              </a:buClr>
              <a:buSzPts val="1700"/>
              <a:buChar char="-"/>
            </a:pPr>
            <a:r>
              <a:rPr lang="en" sz="1700">
                <a:solidFill>
                  <a:schemeClr val="lt1"/>
                </a:solidFill>
              </a:rPr>
              <a:t>NCBI Genetic Data</a:t>
            </a:r>
            <a:endParaRPr sz="1700">
              <a:solidFill>
                <a:schemeClr val="lt1"/>
              </a:solidFill>
            </a:endParaRPr>
          </a:p>
          <a:p>
            <a:pPr indent="-336550" lvl="1" marL="914400" rtl="0" algn="l">
              <a:spcBef>
                <a:spcPts val="0"/>
              </a:spcBef>
              <a:spcAft>
                <a:spcPts val="0"/>
              </a:spcAft>
              <a:buClr>
                <a:schemeClr val="lt1"/>
              </a:buClr>
              <a:buSzPts val="1700"/>
              <a:buChar char="-"/>
            </a:pPr>
            <a:r>
              <a:rPr lang="en" sz="1700">
                <a:solidFill>
                  <a:schemeClr val="lt1"/>
                </a:solidFill>
              </a:rPr>
              <a:t>EBSCOHOST/NCBI Scientific/Scholarly Journals</a:t>
            </a:r>
            <a:endParaRPr sz="1700">
              <a:solidFill>
                <a:schemeClr val="lt1"/>
              </a:solidFill>
            </a:endParaRPr>
          </a:p>
          <a:p>
            <a:pPr indent="-336550" lvl="0" marL="457200" rtl="0" algn="l">
              <a:spcBef>
                <a:spcPts val="0"/>
              </a:spcBef>
              <a:spcAft>
                <a:spcPts val="0"/>
              </a:spcAft>
              <a:buClr>
                <a:schemeClr val="lt1"/>
              </a:buClr>
              <a:buSzPts val="1700"/>
              <a:buChar char="-"/>
            </a:pPr>
            <a:r>
              <a:rPr lang="en" sz="1700">
                <a:solidFill>
                  <a:schemeClr val="lt1"/>
                </a:solidFill>
              </a:rPr>
              <a:t>Offers a basis and a start for future expansion</a:t>
            </a:r>
            <a:endParaRPr sz="1700">
              <a:solidFill>
                <a:schemeClr val="lt1"/>
              </a:solidFill>
            </a:endParaRPr>
          </a:p>
          <a:p>
            <a:pPr indent="-336550" lvl="1" marL="914400" rtl="0" algn="l">
              <a:spcBef>
                <a:spcPts val="0"/>
              </a:spcBef>
              <a:spcAft>
                <a:spcPts val="0"/>
              </a:spcAft>
              <a:buClr>
                <a:schemeClr val="lt1"/>
              </a:buClr>
              <a:buSzPts val="1700"/>
              <a:buChar char="-"/>
            </a:pPr>
            <a:r>
              <a:rPr lang="en" sz="1700">
                <a:solidFill>
                  <a:schemeClr val="lt1"/>
                </a:solidFill>
              </a:rPr>
              <a:t>Can add more zoos and update scientific data</a:t>
            </a:r>
            <a:endParaRPr sz="1700">
              <a:solidFill>
                <a:schemeClr val="lt1"/>
              </a:solidFill>
            </a:endParaRPr>
          </a:p>
          <a:p>
            <a:pPr indent="-336550" lvl="0" marL="457200" rtl="0" algn="l">
              <a:spcBef>
                <a:spcPts val="0"/>
              </a:spcBef>
              <a:spcAft>
                <a:spcPts val="0"/>
              </a:spcAft>
              <a:buClr>
                <a:schemeClr val="lt1"/>
              </a:buClr>
              <a:buSzPts val="1700"/>
              <a:buChar char="-"/>
            </a:pPr>
            <a:r>
              <a:rPr lang="en" sz="1700">
                <a:solidFill>
                  <a:schemeClr val="lt1"/>
                </a:solidFill>
              </a:rPr>
              <a:t>Can be utilized and expanded upon in a variety of educational purposes</a:t>
            </a:r>
            <a:endParaRPr sz="1700">
              <a:solidFill>
                <a:schemeClr val="lt1"/>
              </a:solidFill>
            </a:endParaRPr>
          </a:p>
          <a:p>
            <a:pPr indent="-336550" lvl="1" marL="914400" rtl="0" algn="l">
              <a:spcBef>
                <a:spcPts val="0"/>
              </a:spcBef>
              <a:spcAft>
                <a:spcPts val="0"/>
              </a:spcAft>
              <a:buClr>
                <a:schemeClr val="lt1"/>
              </a:buClr>
              <a:buSzPts val="1700"/>
              <a:buChar char="-"/>
            </a:pPr>
            <a:r>
              <a:rPr lang="en" sz="1700">
                <a:solidFill>
                  <a:schemeClr val="lt1"/>
                </a:solidFill>
              </a:rPr>
              <a:t>Accessible to all users throughout the entire educational and scientific fields with animal data</a:t>
            </a:r>
            <a:endParaRPr sz="1700">
              <a:solidFill>
                <a:schemeClr val="lt1"/>
              </a:solidFill>
            </a:endParaRPr>
          </a:p>
        </p:txBody>
      </p:sp>
      <p:pic>
        <p:nvPicPr>
          <p:cNvPr id="68" name="Google Shape;68;p4"/>
          <p:cNvPicPr preferRelativeResize="0"/>
          <p:nvPr/>
        </p:nvPicPr>
        <p:blipFill>
          <a:blip r:embed="rId3">
            <a:alphaModFix/>
          </a:blip>
          <a:stretch>
            <a:fillRect/>
          </a:stretch>
        </p:blipFill>
        <p:spPr>
          <a:xfrm>
            <a:off x="6246950" y="802162"/>
            <a:ext cx="2743175" cy="2054875"/>
          </a:xfrm>
          <a:prstGeom prst="rect">
            <a:avLst/>
          </a:prstGeom>
          <a:noFill/>
          <a:ln>
            <a:noFill/>
          </a:ln>
        </p:spPr>
      </p:pic>
      <p:pic>
        <p:nvPicPr>
          <p:cNvPr id="69" name="Google Shape;69;p4"/>
          <p:cNvPicPr preferRelativeResize="0"/>
          <p:nvPr/>
        </p:nvPicPr>
        <p:blipFill>
          <a:blip r:embed="rId4">
            <a:alphaModFix/>
          </a:blip>
          <a:stretch>
            <a:fillRect/>
          </a:stretch>
        </p:blipFill>
        <p:spPr>
          <a:xfrm>
            <a:off x="6246950" y="2894398"/>
            <a:ext cx="2743175" cy="205738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077D2"/>
            </a:gs>
            <a:gs pos="100000">
              <a:srgbClr val="093153"/>
            </a:gs>
          </a:gsLst>
          <a:path path="circle">
            <a:fillToRect b="50%" l="50%" r="50%" t="50%"/>
          </a:path>
          <a:tileRect/>
        </a:gradFill>
      </p:bgPr>
    </p:bg>
    <p:spTree>
      <p:nvGrpSpPr>
        <p:cNvPr id="73" name="Shape 73"/>
        <p:cNvGrpSpPr/>
        <p:nvPr/>
      </p:nvGrpSpPr>
      <p:grpSpPr>
        <a:xfrm>
          <a:off x="0" y="0"/>
          <a:ext cx="0" cy="0"/>
          <a:chOff x="0" y="0"/>
          <a:chExt cx="0" cy="0"/>
        </a:xfrm>
      </p:grpSpPr>
      <p:sp>
        <p:nvSpPr>
          <p:cNvPr id="74" name="Google Shape;74;p5"/>
          <p:cNvSpPr txBox="1"/>
          <p:nvPr>
            <p:ph type="title"/>
          </p:nvPr>
        </p:nvSpPr>
        <p:spPr>
          <a:xfrm>
            <a:off x="311700" y="21150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u="sng">
                <a:solidFill>
                  <a:schemeClr val="lt1"/>
                </a:solidFill>
              </a:rPr>
              <a:t>Rationale for Creation</a:t>
            </a:r>
            <a:endParaRPr b="1" u="sng">
              <a:solidFill>
                <a:schemeClr val="lt1"/>
              </a:solidFill>
            </a:endParaRPr>
          </a:p>
        </p:txBody>
      </p:sp>
      <p:sp>
        <p:nvSpPr>
          <p:cNvPr id="75" name="Google Shape;75;p5"/>
          <p:cNvSpPr txBox="1"/>
          <p:nvPr>
            <p:ph idx="1" type="body"/>
          </p:nvPr>
        </p:nvSpPr>
        <p:spPr>
          <a:xfrm>
            <a:off x="311700" y="1152475"/>
            <a:ext cx="8520600" cy="3920400"/>
          </a:xfrm>
          <a:prstGeom prst="rect">
            <a:avLst/>
          </a:prstGeom>
          <a:noFill/>
          <a:ln>
            <a:noFill/>
          </a:ln>
        </p:spPr>
        <p:txBody>
          <a:bodyPr anchorCtr="0" anchor="t" bIns="91425" lIns="91425" spcFirstLastPara="1" rIns="91425" wrap="square" tIns="91425">
            <a:normAutofit lnSpcReduction="10000"/>
          </a:bodyPr>
          <a:lstStyle/>
          <a:p>
            <a:pPr indent="-342900" lvl="0" marL="457200" rtl="0" algn="l">
              <a:lnSpc>
                <a:spcPct val="115000"/>
              </a:lnSpc>
              <a:spcBef>
                <a:spcPts val="0"/>
              </a:spcBef>
              <a:spcAft>
                <a:spcPts val="0"/>
              </a:spcAft>
              <a:buClr>
                <a:schemeClr val="lt1"/>
              </a:buClr>
              <a:buSzPts val="1800"/>
              <a:buChar char="-"/>
            </a:pPr>
            <a:r>
              <a:rPr lang="en">
                <a:solidFill>
                  <a:schemeClr val="lt1"/>
                </a:solidFill>
              </a:rPr>
              <a:t>Address limited public knowledge on zoonotic viruses and genetics</a:t>
            </a:r>
            <a:endParaRPr>
              <a:solidFill>
                <a:schemeClr val="lt1"/>
              </a:solidFill>
            </a:endParaRPr>
          </a:p>
          <a:p>
            <a:pPr indent="-342900" lvl="0" marL="457200" rtl="0" algn="l">
              <a:lnSpc>
                <a:spcPct val="115000"/>
              </a:lnSpc>
              <a:spcBef>
                <a:spcPts val="0"/>
              </a:spcBef>
              <a:spcAft>
                <a:spcPts val="0"/>
              </a:spcAft>
              <a:buClr>
                <a:schemeClr val="lt1"/>
              </a:buClr>
              <a:buSzPts val="1800"/>
              <a:buChar char="-"/>
            </a:pPr>
            <a:r>
              <a:rPr lang="en">
                <a:solidFill>
                  <a:schemeClr val="lt1"/>
                </a:solidFill>
              </a:rPr>
              <a:t>Offer accessible, comprehensible information for general public, researchers, and students</a:t>
            </a:r>
            <a:endParaRPr>
              <a:solidFill>
                <a:schemeClr val="lt1"/>
              </a:solidFill>
            </a:endParaRPr>
          </a:p>
          <a:p>
            <a:pPr indent="-342900" lvl="0" marL="457200" rtl="0" algn="l">
              <a:lnSpc>
                <a:spcPct val="115000"/>
              </a:lnSpc>
              <a:spcBef>
                <a:spcPts val="0"/>
              </a:spcBef>
              <a:spcAft>
                <a:spcPts val="0"/>
              </a:spcAft>
              <a:buClr>
                <a:schemeClr val="lt1"/>
              </a:buClr>
              <a:buSzPts val="1800"/>
              <a:buChar char="-"/>
            </a:pPr>
            <a:r>
              <a:rPr lang="en">
                <a:solidFill>
                  <a:schemeClr val="lt1"/>
                </a:solidFill>
              </a:rPr>
              <a:t>Enhance understanding of genetic traits, interactions, relations, and potential future outbreaks</a:t>
            </a:r>
            <a:endParaRPr>
              <a:solidFill>
                <a:schemeClr val="lt1"/>
              </a:solidFill>
            </a:endParaRPr>
          </a:p>
          <a:p>
            <a:pPr indent="-342900" lvl="0" marL="457200" rtl="0" algn="l">
              <a:lnSpc>
                <a:spcPct val="115000"/>
              </a:lnSpc>
              <a:spcBef>
                <a:spcPts val="0"/>
              </a:spcBef>
              <a:spcAft>
                <a:spcPts val="0"/>
              </a:spcAft>
              <a:buClr>
                <a:schemeClr val="lt1"/>
              </a:buClr>
              <a:buSzPts val="1800"/>
              <a:buChar char="-"/>
            </a:pPr>
            <a:r>
              <a:rPr lang="en">
                <a:solidFill>
                  <a:schemeClr val="lt1"/>
                </a:solidFill>
              </a:rPr>
              <a:t>Counter spread of false information during global pandemic by providing reliable data</a:t>
            </a:r>
            <a:endParaRPr>
              <a:solidFill>
                <a:schemeClr val="lt1"/>
              </a:solidFill>
            </a:endParaRPr>
          </a:p>
          <a:p>
            <a:pPr indent="-342900" lvl="0" marL="457200" rtl="0" algn="l">
              <a:lnSpc>
                <a:spcPct val="115000"/>
              </a:lnSpc>
              <a:spcBef>
                <a:spcPts val="0"/>
              </a:spcBef>
              <a:spcAft>
                <a:spcPts val="0"/>
              </a:spcAft>
              <a:buClr>
                <a:schemeClr val="lt1"/>
              </a:buClr>
              <a:buSzPts val="1800"/>
              <a:buChar char="-"/>
            </a:pPr>
            <a:r>
              <a:rPr lang="en">
                <a:solidFill>
                  <a:schemeClr val="lt1"/>
                </a:solidFill>
              </a:rPr>
              <a:t>Bridge gap between resources and zoo animals for a well-rounded education</a:t>
            </a:r>
            <a:endParaRPr>
              <a:solidFill>
                <a:schemeClr val="lt1"/>
              </a:solidFill>
            </a:endParaRPr>
          </a:p>
          <a:p>
            <a:pPr indent="-342900" lvl="0" marL="457200" rtl="0" algn="l">
              <a:lnSpc>
                <a:spcPct val="115000"/>
              </a:lnSpc>
              <a:spcBef>
                <a:spcPts val="0"/>
              </a:spcBef>
              <a:spcAft>
                <a:spcPts val="0"/>
              </a:spcAft>
              <a:buClr>
                <a:schemeClr val="lt1"/>
              </a:buClr>
              <a:buSzPts val="1800"/>
              <a:buChar char="-"/>
            </a:pPr>
            <a:r>
              <a:rPr lang="en">
                <a:solidFill>
                  <a:schemeClr val="lt1"/>
                </a:solidFill>
              </a:rPr>
              <a:t>Database features: classification, zoo locations, genetic sequences, literature references</a:t>
            </a:r>
            <a:endParaRPr>
              <a:solidFill>
                <a:schemeClr val="lt1"/>
              </a:solidFill>
            </a:endParaRPr>
          </a:p>
          <a:p>
            <a:pPr indent="-342900" lvl="0" marL="457200" rtl="0" algn="l">
              <a:lnSpc>
                <a:spcPct val="115000"/>
              </a:lnSpc>
              <a:spcBef>
                <a:spcPts val="0"/>
              </a:spcBef>
              <a:spcAft>
                <a:spcPts val="0"/>
              </a:spcAft>
              <a:buClr>
                <a:schemeClr val="lt1"/>
              </a:buClr>
              <a:buSzPts val="1800"/>
              <a:buChar char="-"/>
            </a:pPr>
            <a:r>
              <a:rPr lang="en">
                <a:solidFill>
                  <a:schemeClr val="lt1"/>
                </a:solidFill>
              </a:rPr>
              <a:t>Empower users with access to both microscopic details and general information about species</a:t>
            </a:r>
            <a:endParaRPr>
              <a:solidFill>
                <a:schemeClr val="lt1"/>
              </a:solidFill>
            </a:endParaRPr>
          </a:p>
        </p:txBody>
      </p:sp>
      <p:pic>
        <p:nvPicPr>
          <p:cNvPr id="76" name="Google Shape;76;p5"/>
          <p:cNvPicPr preferRelativeResize="0"/>
          <p:nvPr/>
        </p:nvPicPr>
        <p:blipFill>
          <a:blip r:embed="rId3">
            <a:alphaModFix/>
          </a:blip>
          <a:stretch>
            <a:fillRect/>
          </a:stretch>
        </p:blipFill>
        <p:spPr>
          <a:xfrm>
            <a:off x="7228251" y="107850"/>
            <a:ext cx="1604050" cy="1085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077D2"/>
            </a:gs>
            <a:gs pos="100000">
              <a:srgbClr val="093153"/>
            </a:gs>
          </a:gsLst>
          <a:path path="circle">
            <a:fillToRect b="50%" l="50%" r="50%" t="50%"/>
          </a:path>
          <a:tileRect/>
        </a:gradFill>
      </p:bgPr>
    </p:bg>
    <p:spTree>
      <p:nvGrpSpPr>
        <p:cNvPr id="80" name="Shape 80"/>
        <p:cNvGrpSpPr/>
        <p:nvPr/>
      </p:nvGrpSpPr>
      <p:grpSpPr>
        <a:xfrm>
          <a:off x="0" y="0"/>
          <a:ext cx="0" cy="0"/>
          <a:chOff x="0" y="0"/>
          <a:chExt cx="0" cy="0"/>
        </a:xfrm>
      </p:grpSpPr>
      <p:sp>
        <p:nvSpPr>
          <p:cNvPr id="81" name="Google Shape;81;p6"/>
          <p:cNvSpPr txBox="1"/>
          <p:nvPr>
            <p:ph type="title"/>
          </p:nvPr>
        </p:nvSpPr>
        <p:spPr>
          <a:xfrm>
            <a:off x="311700" y="247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u="sng">
                <a:solidFill>
                  <a:schemeClr val="lt1"/>
                </a:solidFill>
              </a:rPr>
              <a:t>Typical Users &amp; Purposes</a:t>
            </a:r>
            <a:endParaRPr b="1" u="sng">
              <a:solidFill>
                <a:schemeClr val="lt1"/>
              </a:solidFill>
            </a:endParaRPr>
          </a:p>
        </p:txBody>
      </p:sp>
      <p:sp>
        <p:nvSpPr>
          <p:cNvPr id="82" name="Google Shape;82;p6"/>
          <p:cNvSpPr txBox="1"/>
          <p:nvPr>
            <p:ph idx="1" type="body"/>
          </p:nvPr>
        </p:nvSpPr>
        <p:spPr>
          <a:xfrm>
            <a:off x="351150" y="820125"/>
            <a:ext cx="6104400" cy="4118400"/>
          </a:xfrm>
          <a:prstGeom prst="rect">
            <a:avLst/>
          </a:prstGeom>
          <a:noFill/>
          <a:ln>
            <a:noFill/>
          </a:ln>
        </p:spPr>
        <p:txBody>
          <a:bodyPr anchorCtr="0" anchor="t" bIns="91425" lIns="91425" spcFirstLastPara="1" rIns="91425" wrap="square" tIns="91425">
            <a:normAutofit fontScale="77500" lnSpcReduction="10000"/>
          </a:bodyPr>
          <a:lstStyle/>
          <a:p>
            <a:pPr indent="0" lvl="0" marL="0" rtl="0" algn="l">
              <a:lnSpc>
                <a:spcPct val="115000"/>
              </a:lnSpc>
              <a:spcBef>
                <a:spcPts val="0"/>
              </a:spcBef>
              <a:spcAft>
                <a:spcPts val="0"/>
              </a:spcAft>
              <a:buNone/>
            </a:pPr>
            <a:r>
              <a:rPr lang="en" sz="1400">
                <a:solidFill>
                  <a:schemeClr val="lt1"/>
                </a:solidFill>
              </a:rPr>
              <a:t>Researchers and Academics</a:t>
            </a:r>
            <a:r>
              <a:rPr lang="en" sz="1400">
                <a:solidFill>
                  <a:schemeClr val="lt1"/>
                </a:solidFill>
              </a:rPr>
              <a:t>: </a:t>
            </a:r>
            <a:endParaRPr sz="1400">
              <a:solidFill>
                <a:schemeClr val="lt1"/>
              </a:solidFill>
            </a:endParaRPr>
          </a:p>
          <a:p>
            <a:pPr indent="-297497" lvl="0" marL="457200" rtl="0" algn="l">
              <a:lnSpc>
                <a:spcPct val="115000"/>
              </a:lnSpc>
              <a:spcBef>
                <a:spcPts val="1200"/>
              </a:spcBef>
              <a:spcAft>
                <a:spcPts val="0"/>
              </a:spcAft>
              <a:buClr>
                <a:schemeClr val="lt1"/>
              </a:buClr>
              <a:buSzPct val="100000"/>
              <a:buChar char="-"/>
            </a:pPr>
            <a:r>
              <a:rPr lang="en" sz="1400">
                <a:solidFill>
                  <a:schemeClr val="lt1"/>
                </a:solidFill>
              </a:rPr>
              <a:t>Useful for fields of biology, genetics, zoology, and ecology</a:t>
            </a:r>
            <a:endParaRPr sz="1400">
              <a:solidFill>
                <a:schemeClr val="lt1"/>
              </a:solidFill>
            </a:endParaRPr>
          </a:p>
          <a:p>
            <a:pPr indent="-297497" lvl="0" marL="457200" rtl="0" algn="l">
              <a:lnSpc>
                <a:spcPct val="115000"/>
              </a:lnSpc>
              <a:spcBef>
                <a:spcPts val="0"/>
              </a:spcBef>
              <a:spcAft>
                <a:spcPts val="0"/>
              </a:spcAft>
              <a:buClr>
                <a:schemeClr val="lt1"/>
              </a:buClr>
              <a:buSzPct val="100000"/>
              <a:buChar char="-"/>
            </a:pPr>
            <a:r>
              <a:rPr lang="en" sz="1400">
                <a:solidFill>
                  <a:schemeClr val="lt1"/>
                </a:solidFill>
              </a:rPr>
              <a:t>Study relationships between gene species</a:t>
            </a:r>
            <a:endParaRPr sz="1400">
              <a:solidFill>
                <a:schemeClr val="lt1"/>
              </a:solidFill>
            </a:endParaRPr>
          </a:p>
          <a:p>
            <a:pPr indent="-297497" lvl="0" marL="457200" rtl="0" algn="l">
              <a:lnSpc>
                <a:spcPct val="115000"/>
              </a:lnSpc>
              <a:spcBef>
                <a:spcPts val="0"/>
              </a:spcBef>
              <a:spcAft>
                <a:spcPts val="0"/>
              </a:spcAft>
              <a:buClr>
                <a:schemeClr val="lt1"/>
              </a:buClr>
              <a:buSzPct val="100000"/>
              <a:buChar char="-"/>
            </a:pPr>
            <a:r>
              <a:rPr lang="en" sz="1400">
                <a:solidFill>
                  <a:schemeClr val="lt1"/>
                </a:solidFill>
              </a:rPr>
              <a:t>Explore animal classifications</a:t>
            </a:r>
            <a:endParaRPr sz="1400">
              <a:solidFill>
                <a:schemeClr val="lt1"/>
              </a:solidFill>
            </a:endParaRPr>
          </a:p>
          <a:p>
            <a:pPr indent="-297497" lvl="0" marL="457200" rtl="0" algn="l">
              <a:lnSpc>
                <a:spcPct val="115000"/>
              </a:lnSpc>
              <a:spcBef>
                <a:spcPts val="0"/>
              </a:spcBef>
              <a:spcAft>
                <a:spcPts val="0"/>
              </a:spcAft>
              <a:buClr>
                <a:schemeClr val="lt1"/>
              </a:buClr>
              <a:buSzPct val="100000"/>
              <a:buChar char="-"/>
            </a:pPr>
            <a:r>
              <a:rPr lang="en" sz="1400">
                <a:solidFill>
                  <a:schemeClr val="lt1"/>
                </a:solidFill>
              </a:rPr>
              <a:t>Understand the literature related to various species</a:t>
            </a:r>
            <a:endParaRPr sz="1400">
              <a:solidFill>
                <a:schemeClr val="lt1"/>
              </a:solidFill>
            </a:endParaRPr>
          </a:p>
          <a:p>
            <a:pPr indent="0" lvl="0" marL="0" rtl="0" algn="l">
              <a:lnSpc>
                <a:spcPct val="115000"/>
              </a:lnSpc>
              <a:spcBef>
                <a:spcPts val="1200"/>
              </a:spcBef>
              <a:spcAft>
                <a:spcPts val="0"/>
              </a:spcAft>
              <a:buSzPct val="128571"/>
              <a:buNone/>
            </a:pPr>
            <a:r>
              <a:rPr lang="en" sz="1400">
                <a:solidFill>
                  <a:schemeClr val="lt1"/>
                </a:solidFill>
              </a:rPr>
              <a:t>Zookeepers and Wildlife Conservationists: </a:t>
            </a:r>
            <a:endParaRPr sz="1400">
              <a:solidFill>
                <a:schemeClr val="lt1"/>
              </a:solidFill>
            </a:endParaRPr>
          </a:p>
          <a:p>
            <a:pPr indent="-297497" lvl="0" marL="457200" rtl="0" algn="l">
              <a:lnSpc>
                <a:spcPct val="115000"/>
              </a:lnSpc>
              <a:spcBef>
                <a:spcPts val="1200"/>
              </a:spcBef>
              <a:spcAft>
                <a:spcPts val="0"/>
              </a:spcAft>
              <a:buClr>
                <a:schemeClr val="lt1"/>
              </a:buClr>
              <a:buSzPct val="100000"/>
              <a:buChar char="-"/>
            </a:pPr>
            <a:r>
              <a:rPr lang="en" sz="1400">
                <a:solidFill>
                  <a:schemeClr val="lt1"/>
                </a:solidFill>
              </a:rPr>
              <a:t>Helpful for managing and understanding the animals under their care</a:t>
            </a:r>
            <a:endParaRPr sz="1400">
              <a:solidFill>
                <a:schemeClr val="lt1"/>
              </a:solidFill>
            </a:endParaRPr>
          </a:p>
          <a:p>
            <a:pPr indent="-297497" lvl="0" marL="457200" rtl="0" algn="l">
              <a:lnSpc>
                <a:spcPct val="115000"/>
              </a:lnSpc>
              <a:spcBef>
                <a:spcPts val="0"/>
              </a:spcBef>
              <a:spcAft>
                <a:spcPts val="0"/>
              </a:spcAft>
              <a:buClr>
                <a:schemeClr val="lt1"/>
              </a:buClr>
              <a:buSzPct val="100000"/>
              <a:buChar char="-"/>
            </a:pPr>
            <a:r>
              <a:rPr lang="en" sz="1400">
                <a:solidFill>
                  <a:schemeClr val="lt1"/>
                </a:solidFill>
              </a:rPr>
              <a:t>Provides information on the classifications and genetics of animals</a:t>
            </a:r>
            <a:endParaRPr sz="1400">
              <a:solidFill>
                <a:schemeClr val="lt1"/>
              </a:solidFill>
            </a:endParaRPr>
          </a:p>
          <a:p>
            <a:pPr indent="-297497" lvl="0" marL="457200" rtl="0" algn="l">
              <a:lnSpc>
                <a:spcPct val="115000"/>
              </a:lnSpc>
              <a:spcBef>
                <a:spcPts val="0"/>
              </a:spcBef>
              <a:spcAft>
                <a:spcPts val="0"/>
              </a:spcAft>
              <a:buClr>
                <a:schemeClr val="lt1"/>
              </a:buClr>
              <a:buSzPct val="100000"/>
              <a:buChar char="-"/>
            </a:pPr>
            <a:r>
              <a:rPr lang="en" sz="1400">
                <a:solidFill>
                  <a:schemeClr val="lt1"/>
                </a:solidFill>
              </a:rPr>
              <a:t>Useful for breeding programs, conservation efforts, and population management</a:t>
            </a:r>
            <a:endParaRPr sz="1400">
              <a:solidFill>
                <a:schemeClr val="lt1"/>
              </a:solidFill>
            </a:endParaRPr>
          </a:p>
          <a:p>
            <a:pPr indent="0" lvl="0" marL="0" rtl="0" algn="l">
              <a:lnSpc>
                <a:spcPct val="115000"/>
              </a:lnSpc>
              <a:spcBef>
                <a:spcPts val="1200"/>
              </a:spcBef>
              <a:spcAft>
                <a:spcPts val="0"/>
              </a:spcAft>
              <a:buSzPct val="128571"/>
              <a:buNone/>
            </a:pPr>
            <a:r>
              <a:rPr lang="en" sz="1400">
                <a:solidFill>
                  <a:schemeClr val="lt1"/>
                </a:solidFill>
              </a:rPr>
              <a:t>Students</a:t>
            </a:r>
            <a:r>
              <a:rPr lang="en" sz="1400">
                <a:solidFill>
                  <a:schemeClr val="lt1"/>
                </a:solidFill>
              </a:rPr>
              <a:t>: </a:t>
            </a:r>
            <a:endParaRPr sz="1400">
              <a:solidFill>
                <a:schemeClr val="lt1"/>
              </a:solidFill>
            </a:endParaRPr>
          </a:p>
          <a:p>
            <a:pPr indent="-297497" lvl="0" marL="457200" rtl="0" algn="l">
              <a:lnSpc>
                <a:spcPct val="115000"/>
              </a:lnSpc>
              <a:spcBef>
                <a:spcPts val="1200"/>
              </a:spcBef>
              <a:spcAft>
                <a:spcPts val="0"/>
              </a:spcAft>
              <a:buClr>
                <a:schemeClr val="lt1"/>
              </a:buClr>
              <a:buSzPct val="100000"/>
              <a:buChar char="-"/>
            </a:pPr>
            <a:r>
              <a:rPr lang="en" sz="1400">
                <a:solidFill>
                  <a:schemeClr val="lt1"/>
                </a:solidFill>
              </a:rPr>
              <a:t>Useful for STEM majors</a:t>
            </a:r>
            <a:endParaRPr sz="1400">
              <a:solidFill>
                <a:schemeClr val="lt1"/>
              </a:solidFill>
            </a:endParaRPr>
          </a:p>
          <a:p>
            <a:pPr indent="-297497" lvl="0" marL="457200" rtl="0" algn="l">
              <a:lnSpc>
                <a:spcPct val="115000"/>
              </a:lnSpc>
              <a:spcBef>
                <a:spcPts val="0"/>
              </a:spcBef>
              <a:spcAft>
                <a:spcPts val="0"/>
              </a:spcAft>
              <a:buClr>
                <a:schemeClr val="lt1"/>
              </a:buClr>
              <a:buSzPct val="100000"/>
              <a:buChar char="-"/>
            </a:pPr>
            <a:r>
              <a:rPr lang="en" sz="1400">
                <a:solidFill>
                  <a:schemeClr val="lt1"/>
                </a:solidFill>
              </a:rPr>
              <a:t>Learn about different animal species, their classifications, and related scientific literature</a:t>
            </a:r>
            <a:endParaRPr sz="1400">
              <a:solidFill>
                <a:schemeClr val="lt1"/>
              </a:solidFill>
            </a:endParaRPr>
          </a:p>
          <a:p>
            <a:pPr indent="0" lvl="0" marL="0" rtl="0" algn="l">
              <a:spcBef>
                <a:spcPts val="1200"/>
              </a:spcBef>
              <a:spcAft>
                <a:spcPts val="0"/>
              </a:spcAft>
              <a:buNone/>
            </a:pPr>
            <a:r>
              <a:rPr lang="en" sz="1400">
                <a:solidFill>
                  <a:schemeClr val="lt1"/>
                </a:solidFill>
              </a:rPr>
              <a:t>Science Communicators and Journalists: </a:t>
            </a:r>
            <a:endParaRPr sz="1400">
              <a:solidFill>
                <a:schemeClr val="lt1"/>
              </a:solidFill>
            </a:endParaRPr>
          </a:p>
          <a:p>
            <a:pPr indent="-297497" lvl="0" marL="457200" rtl="0" algn="l">
              <a:spcBef>
                <a:spcPts val="1200"/>
              </a:spcBef>
              <a:spcAft>
                <a:spcPts val="0"/>
              </a:spcAft>
              <a:buClr>
                <a:schemeClr val="lt1"/>
              </a:buClr>
              <a:buSzPct val="100000"/>
              <a:buChar char="-"/>
            </a:pPr>
            <a:r>
              <a:rPr lang="en" sz="1400">
                <a:solidFill>
                  <a:schemeClr val="lt1"/>
                </a:solidFill>
              </a:rPr>
              <a:t>Research and create content about various animal species, their genetic makeup, and related scientific research</a:t>
            </a:r>
            <a:endParaRPr sz="1400">
              <a:solidFill>
                <a:schemeClr val="lt1"/>
              </a:solidFill>
            </a:endParaRPr>
          </a:p>
          <a:p>
            <a:pPr indent="-297497" lvl="0" marL="457200" rtl="0" algn="l">
              <a:spcBef>
                <a:spcPts val="0"/>
              </a:spcBef>
              <a:spcAft>
                <a:spcPts val="0"/>
              </a:spcAft>
              <a:buClr>
                <a:schemeClr val="lt1"/>
              </a:buClr>
              <a:buSzPct val="100000"/>
              <a:buChar char="-"/>
            </a:pPr>
            <a:r>
              <a:rPr lang="en" sz="1400">
                <a:solidFill>
                  <a:schemeClr val="lt1"/>
                </a:solidFill>
              </a:rPr>
              <a:t>Educate the public about the importance of biodiversity and conservation efforts</a:t>
            </a:r>
            <a:endParaRPr sz="1400">
              <a:solidFill>
                <a:schemeClr val="lt1"/>
              </a:solidFill>
            </a:endParaRPr>
          </a:p>
        </p:txBody>
      </p:sp>
      <p:pic>
        <p:nvPicPr>
          <p:cNvPr id="83" name="Google Shape;83;p6"/>
          <p:cNvPicPr preferRelativeResize="0"/>
          <p:nvPr/>
        </p:nvPicPr>
        <p:blipFill>
          <a:blip r:embed="rId3">
            <a:alphaModFix/>
          </a:blip>
          <a:stretch>
            <a:fillRect/>
          </a:stretch>
        </p:blipFill>
        <p:spPr>
          <a:xfrm>
            <a:off x="6354900" y="2888500"/>
            <a:ext cx="2643850" cy="1763426"/>
          </a:xfrm>
          <a:prstGeom prst="rect">
            <a:avLst/>
          </a:prstGeom>
          <a:noFill/>
          <a:ln>
            <a:noFill/>
          </a:ln>
        </p:spPr>
      </p:pic>
      <p:pic>
        <p:nvPicPr>
          <p:cNvPr id="84" name="Google Shape;84;p6"/>
          <p:cNvPicPr preferRelativeResize="0"/>
          <p:nvPr/>
        </p:nvPicPr>
        <p:blipFill>
          <a:blip r:embed="rId4">
            <a:alphaModFix/>
          </a:blip>
          <a:stretch>
            <a:fillRect/>
          </a:stretch>
        </p:blipFill>
        <p:spPr>
          <a:xfrm>
            <a:off x="6354900" y="928119"/>
            <a:ext cx="2643851" cy="148715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077D2"/>
            </a:gs>
            <a:gs pos="100000">
              <a:srgbClr val="093153"/>
            </a:gs>
          </a:gsLst>
          <a:path path="circle">
            <a:fillToRect b="50%" l="50%" r="50%" t="50%"/>
          </a:path>
          <a:tileRect/>
        </a:gradFill>
      </p:bgPr>
    </p:bg>
    <p:spTree>
      <p:nvGrpSpPr>
        <p:cNvPr id="88" name="Shape 88"/>
        <p:cNvGrpSpPr/>
        <p:nvPr/>
      </p:nvGrpSpPr>
      <p:grpSpPr>
        <a:xfrm>
          <a:off x="0" y="0"/>
          <a:ext cx="0" cy="0"/>
          <a:chOff x="0" y="0"/>
          <a:chExt cx="0" cy="0"/>
        </a:xfrm>
      </p:grpSpPr>
      <p:sp>
        <p:nvSpPr>
          <p:cNvPr id="89" name="Google Shape;89;g22f93276c5e_1_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u="sng">
                <a:solidFill>
                  <a:schemeClr val="lt1"/>
                </a:solidFill>
              </a:rPr>
              <a:t>Real Life Application/Use Case</a:t>
            </a:r>
            <a:endParaRPr u="sng">
              <a:solidFill>
                <a:schemeClr val="lt1"/>
              </a:solidFill>
            </a:endParaRPr>
          </a:p>
        </p:txBody>
      </p:sp>
      <p:pic>
        <p:nvPicPr>
          <p:cNvPr descr="To get a good genetic match and avoid inbreeding, zoos are choosing their animals' mates with the help of a massive online database&#10;&#10;Subscribe to the &quot;60 Minutes&quot; Channel HERE: http://bit.ly/1S7CLRu&#10;Watch Full Episodes of &quot;60 Minutes&quot; HERE: http://cbsn.ws/1Qkjo1F&#10;Get more &quot;60 Minutes&quot; from &quot;60 Minutes: Overtime&quot; HERE: http://cbsn.ws/1KG3sdr&#10;Relive past episodies and interviews with &quot;60 Rewind&quot; HERE: http://cbsn.ws/1PlZiGI&#10;Follow &quot;60 Minutes&quot; on Instagram HERE: http://bit.ly/23Xv8Ry&#10;Like &quot;60 Minutes&quot; on Facebook HERE: http://on.fb.me/1Xb1Dao&#10;Follow &quot;60 Minutes&quot; on Twitter HERE: http://bit.ly/1KxUsqX&#10;Follow &quot;60 Minutes&quot; on Google+ HERE: http://bit.ly/1KxUvmG&#10;&#10;Get unlimited ad-free viewing of the latest stories plus access to classic 60 Minutes archives, 60 Overtime, and exclusive extras. Subscribe to 60 Minutes All Access HERE: http://cbsn.ws/23XvRSS&#10;&#10;Get the latest news and best in original reporting from CBS News delivered to your inbox. Subscribe to newsletters HERE: http://cbsn.ws/1RqHw7T&#10;&#10;Get your news on the go! Download CBS News mobile apps HERE: http://cbsn.ws/1Xb1WC8&#10;&#10;Get new episodes of shows you love across devices the next day, stream local news live, and watch full seasons of CBS fan favorites anytime, anywhere with CBS All Access. Try it free! http://bit.ly/1OQA29B&#10;&#10;---&#10;&quot;60 Minutes,&quot; the most successful television broadcast in history. Offering hard-hitting investigative reports, interviews, feature segments and profiles of people in the news, the broadcast began in 1968 and is still a hit, 50 seasons later, regularly making Nielsen's Top 10. &quot;60 Minutes&quot; has won more Emmy Awards than any other primetime broadcast, including a special Lifetime Achievement Emmy. It has also won every major broadcast journalism award over its tenure, including 20 Peabody and 18 DuPont Columbia University awards for excellence in television broadcasting. Other distinguished awards won multiple times include the George Polk, RTNDA Edward R. Murrow, Investigative Reporters and Editors, RFK Journalism, Sigma Delta Chi and Gerald Loeb Awards for Distinguished Business and Financial Reporting. &quot;60 Minutes&quot; premiered on CBS Sept. 24, 1968. Jeff Fager is the program's executive producer. The correspondents and contributors of &quot;60 Minutes&quot; are Bill Whitaker, Steve Kroft, Lara Logan, Scott Pelley, Lesley Stahl, Anderson Cooper, Sharyn Alfonsi, Jon Wertheim, Norah O'Donnell and Oprah Winfrey. &quot;60 Minutes&quot; airs Sundays at 7 p.m. ET/PT. Check your local listings." id="90" name="Google Shape;90;g22f93276c5e_1_1" title="Online matchmaking comes to the zoo">
            <a:hlinkClick r:id="rId3"/>
          </p:cNvPr>
          <p:cNvPicPr preferRelativeResize="0"/>
          <p:nvPr/>
        </p:nvPicPr>
        <p:blipFill>
          <a:blip r:embed="rId4">
            <a:alphaModFix/>
          </a:blip>
          <a:stretch>
            <a:fillRect/>
          </a:stretch>
        </p:blipFill>
        <p:spPr>
          <a:xfrm>
            <a:off x="1303800" y="1747275"/>
            <a:ext cx="6993875" cy="2745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077D2"/>
            </a:gs>
            <a:gs pos="100000">
              <a:srgbClr val="093153"/>
            </a:gs>
          </a:gsLst>
          <a:path path="circle">
            <a:fillToRect b="50%" l="50%" r="50%" t="50%"/>
          </a:path>
          <a:tileRect/>
        </a:gradFill>
      </p:bgPr>
    </p:bg>
    <p:spTree>
      <p:nvGrpSpPr>
        <p:cNvPr id="94" name="Shape 94"/>
        <p:cNvGrpSpPr/>
        <p:nvPr/>
      </p:nvGrpSpPr>
      <p:grpSpPr>
        <a:xfrm>
          <a:off x="0" y="0"/>
          <a:ext cx="0" cy="0"/>
          <a:chOff x="0" y="0"/>
          <a:chExt cx="0" cy="0"/>
        </a:xfrm>
      </p:grpSpPr>
      <p:sp>
        <p:nvSpPr>
          <p:cNvPr id="95" name="Google Shape;95;g230f68615db_1_47"/>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u="sng">
                <a:solidFill>
                  <a:schemeClr val="lt1"/>
                </a:solidFill>
              </a:rPr>
              <a:t>Zooanimals</a:t>
            </a:r>
            <a:r>
              <a:rPr b="1" lang="en" u="sng">
                <a:solidFill>
                  <a:schemeClr val="lt1"/>
                </a:solidFill>
              </a:rPr>
              <a:t> Stored Data</a:t>
            </a:r>
            <a:endParaRPr b="1" u="sng">
              <a:solidFill>
                <a:schemeClr val="lt1"/>
              </a:solidFill>
            </a:endParaRPr>
          </a:p>
        </p:txBody>
      </p:sp>
      <p:sp>
        <p:nvSpPr>
          <p:cNvPr id="96" name="Google Shape;96;g230f68615db_1_47"/>
          <p:cNvSpPr txBox="1"/>
          <p:nvPr>
            <p:ph idx="4294967295"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457200" rtl="0" algn="l">
              <a:lnSpc>
                <a:spcPct val="115000"/>
              </a:lnSpc>
              <a:spcBef>
                <a:spcPts val="0"/>
              </a:spcBef>
              <a:spcAft>
                <a:spcPts val="0"/>
              </a:spcAft>
              <a:buNone/>
            </a:pPr>
            <a:r>
              <a:t/>
            </a:r>
            <a:endParaRPr sz="1200">
              <a:solidFill>
                <a:schemeClr val="lt1"/>
              </a:solidFill>
            </a:endParaRPr>
          </a:p>
          <a:p>
            <a:pPr indent="0" lvl="0" marL="0" rtl="0" algn="l">
              <a:lnSpc>
                <a:spcPct val="115000"/>
              </a:lnSpc>
              <a:spcBef>
                <a:spcPts val="500"/>
              </a:spcBef>
              <a:spcAft>
                <a:spcPts val="1200"/>
              </a:spcAft>
              <a:buSzPts val="1800"/>
              <a:buNone/>
            </a:pPr>
            <a:r>
              <a:t/>
            </a:r>
            <a:endParaRPr/>
          </a:p>
        </p:txBody>
      </p:sp>
      <p:pic>
        <p:nvPicPr>
          <p:cNvPr id="97" name="Google Shape;97;g230f68615db_1_47"/>
          <p:cNvPicPr preferRelativeResize="0"/>
          <p:nvPr/>
        </p:nvPicPr>
        <p:blipFill>
          <a:blip r:embed="rId3">
            <a:alphaModFix/>
          </a:blip>
          <a:stretch>
            <a:fillRect/>
          </a:stretch>
        </p:blipFill>
        <p:spPr>
          <a:xfrm>
            <a:off x="311700" y="572700"/>
            <a:ext cx="8520602" cy="4050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077D2"/>
            </a:gs>
            <a:gs pos="100000">
              <a:srgbClr val="093153"/>
            </a:gs>
          </a:gsLst>
          <a:path path="circle">
            <a:fillToRect b="50%" l="50%" r="50%" t="50%"/>
          </a:path>
          <a:tileRect/>
        </a:gradFill>
      </p:bgPr>
    </p:bg>
    <p:spTree>
      <p:nvGrpSpPr>
        <p:cNvPr id="101" name="Shape 101"/>
        <p:cNvGrpSpPr/>
        <p:nvPr/>
      </p:nvGrpSpPr>
      <p:grpSpPr>
        <a:xfrm>
          <a:off x="0" y="0"/>
          <a:ext cx="0" cy="0"/>
          <a:chOff x="0" y="0"/>
          <a:chExt cx="0" cy="0"/>
        </a:xfrm>
      </p:grpSpPr>
      <p:sp>
        <p:nvSpPr>
          <p:cNvPr id="102" name="Google Shape;102;p7"/>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u="sng">
                <a:solidFill>
                  <a:schemeClr val="lt1"/>
                </a:solidFill>
              </a:rPr>
              <a:t>Classification</a:t>
            </a:r>
            <a:r>
              <a:rPr b="1" lang="en" u="sng">
                <a:solidFill>
                  <a:schemeClr val="lt1"/>
                </a:solidFill>
              </a:rPr>
              <a:t> Stored Data</a:t>
            </a:r>
            <a:endParaRPr b="1" u="sng">
              <a:solidFill>
                <a:schemeClr val="lt1"/>
              </a:solidFill>
            </a:endParaRPr>
          </a:p>
        </p:txBody>
      </p:sp>
      <p:pic>
        <p:nvPicPr>
          <p:cNvPr id="103" name="Google Shape;103;p7"/>
          <p:cNvPicPr preferRelativeResize="0"/>
          <p:nvPr/>
        </p:nvPicPr>
        <p:blipFill>
          <a:blip r:embed="rId3">
            <a:alphaModFix/>
          </a:blip>
          <a:stretch>
            <a:fillRect/>
          </a:stretch>
        </p:blipFill>
        <p:spPr>
          <a:xfrm>
            <a:off x="727450" y="572700"/>
            <a:ext cx="7531628" cy="382097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077D2"/>
            </a:gs>
            <a:gs pos="100000">
              <a:srgbClr val="093153"/>
            </a:gs>
          </a:gsLst>
          <a:path path="circle">
            <a:fillToRect b="50%" l="50%" r="50%" t="50%"/>
          </a:path>
          <a:tileRect/>
        </a:gradFill>
      </p:bgPr>
    </p:bg>
    <p:spTree>
      <p:nvGrpSpPr>
        <p:cNvPr id="107" name="Shape 107"/>
        <p:cNvGrpSpPr/>
        <p:nvPr/>
      </p:nvGrpSpPr>
      <p:grpSpPr>
        <a:xfrm>
          <a:off x="0" y="0"/>
          <a:ext cx="0" cy="0"/>
          <a:chOff x="0" y="0"/>
          <a:chExt cx="0" cy="0"/>
        </a:xfrm>
      </p:grpSpPr>
      <p:sp>
        <p:nvSpPr>
          <p:cNvPr id="108" name="Google Shape;108;g230f68615db_1_37"/>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u="sng">
                <a:solidFill>
                  <a:schemeClr val="lt1"/>
                </a:solidFill>
              </a:rPr>
              <a:t>Genes</a:t>
            </a:r>
            <a:r>
              <a:rPr b="1" lang="en" u="sng">
                <a:solidFill>
                  <a:schemeClr val="lt1"/>
                </a:solidFill>
              </a:rPr>
              <a:t> Stored Data</a:t>
            </a:r>
            <a:endParaRPr b="1" u="sng">
              <a:solidFill>
                <a:schemeClr val="lt1"/>
              </a:solidFill>
            </a:endParaRPr>
          </a:p>
        </p:txBody>
      </p:sp>
      <p:pic>
        <p:nvPicPr>
          <p:cNvPr id="109" name="Google Shape;109;g230f68615db_1_37"/>
          <p:cNvPicPr preferRelativeResize="0"/>
          <p:nvPr/>
        </p:nvPicPr>
        <p:blipFill>
          <a:blip r:embed="rId3">
            <a:alphaModFix/>
          </a:blip>
          <a:stretch>
            <a:fillRect/>
          </a:stretch>
        </p:blipFill>
        <p:spPr>
          <a:xfrm>
            <a:off x="311700" y="572700"/>
            <a:ext cx="8520602" cy="3820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